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Default Extension="doc" ContentType="application/msword"/>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handoutMasterIdLst>
    <p:handoutMasterId r:id="rId46"/>
  </p:handoutMasterIdLst>
  <p:sldIdLst>
    <p:sldId id="305" r:id="rId2"/>
    <p:sldId id="307" r:id="rId3"/>
    <p:sldId id="308" r:id="rId4"/>
    <p:sldId id="343" r:id="rId5"/>
    <p:sldId id="288" r:id="rId6"/>
    <p:sldId id="344" r:id="rId7"/>
    <p:sldId id="377" r:id="rId8"/>
    <p:sldId id="309" r:id="rId9"/>
    <p:sldId id="289" r:id="rId10"/>
    <p:sldId id="360" r:id="rId11"/>
    <p:sldId id="353" r:id="rId12"/>
    <p:sldId id="291" r:id="rId13"/>
    <p:sldId id="326" r:id="rId14"/>
    <p:sldId id="367" r:id="rId15"/>
    <p:sldId id="294" r:id="rId16"/>
    <p:sldId id="327" r:id="rId17"/>
    <p:sldId id="295" r:id="rId18"/>
    <p:sldId id="373" r:id="rId19"/>
    <p:sldId id="363" r:id="rId20"/>
    <p:sldId id="364" r:id="rId21"/>
    <p:sldId id="328" r:id="rId22"/>
    <p:sldId id="329" r:id="rId23"/>
    <p:sldId id="378" r:id="rId24"/>
    <p:sldId id="379" r:id="rId25"/>
    <p:sldId id="374" r:id="rId26"/>
    <p:sldId id="382" r:id="rId27"/>
    <p:sldId id="383" r:id="rId28"/>
    <p:sldId id="384" r:id="rId29"/>
    <p:sldId id="385" r:id="rId30"/>
    <p:sldId id="386" r:id="rId31"/>
    <p:sldId id="387" r:id="rId32"/>
    <p:sldId id="388" r:id="rId33"/>
    <p:sldId id="389" r:id="rId34"/>
    <p:sldId id="390" r:id="rId35"/>
    <p:sldId id="391" r:id="rId36"/>
    <p:sldId id="392" r:id="rId37"/>
    <p:sldId id="393" r:id="rId38"/>
    <p:sldId id="394" r:id="rId39"/>
    <p:sldId id="395" r:id="rId40"/>
    <p:sldId id="396" r:id="rId41"/>
    <p:sldId id="397" r:id="rId42"/>
    <p:sldId id="398" r:id="rId43"/>
    <p:sldId id="399" r:id="rId44"/>
  </p:sldIdLst>
  <p:sldSz cx="9144000" cy="6858000" type="screen4x3"/>
  <p:notesSz cx="6858000" cy="9296400"/>
  <p:defaultTextStyle>
    <a:defPPr>
      <a:defRPr lang="en-US"/>
    </a:defPPr>
    <a:lvl1pPr algn="l" rtl="0" fontAlgn="base">
      <a:spcBef>
        <a:spcPct val="20000"/>
      </a:spcBef>
      <a:spcAft>
        <a:spcPct val="0"/>
      </a:spcAft>
      <a:buClr>
        <a:schemeClr val="bg1"/>
      </a:buClr>
      <a:buFont typeface="Wingdings" pitchFamily="2" charset="2"/>
      <a:buChar char="ü"/>
      <a:defRPr sz="2800" kern="1200">
        <a:solidFill>
          <a:schemeClr val="bg1"/>
        </a:solidFill>
        <a:latin typeface="Arial" charset="0"/>
        <a:ea typeface="+mn-ea"/>
        <a:cs typeface="+mn-cs"/>
      </a:defRPr>
    </a:lvl1pPr>
    <a:lvl2pPr marL="457200" algn="l" rtl="0" fontAlgn="base">
      <a:spcBef>
        <a:spcPct val="20000"/>
      </a:spcBef>
      <a:spcAft>
        <a:spcPct val="0"/>
      </a:spcAft>
      <a:buClr>
        <a:schemeClr val="bg1"/>
      </a:buClr>
      <a:buFont typeface="Wingdings" pitchFamily="2" charset="2"/>
      <a:buChar char="ü"/>
      <a:defRPr sz="2800" kern="1200">
        <a:solidFill>
          <a:schemeClr val="bg1"/>
        </a:solidFill>
        <a:latin typeface="Arial" charset="0"/>
        <a:ea typeface="+mn-ea"/>
        <a:cs typeface="+mn-cs"/>
      </a:defRPr>
    </a:lvl2pPr>
    <a:lvl3pPr marL="914400" algn="l" rtl="0" fontAlgn="base">
      <a:spcBef>
        <a:spcPct val="20000"/>
      </a:spcBef>
      <a:spcAft>
        <a:spcPct val="0"/>
      </a:spcAft>
      <a:buClr>
        <a:schemeClr val="bg1"/>
      </a:buClr>
      <a:buFont typeface="Wingdings" pitchFamily="2" charset="2"/>
      <a:buChar char="ü"/>
      <a:defRPr sz="2800" kern="1200">
        <a:solidFill>
          <a:schemeClr val="bg1"/>
        </a:solidFill>
        <a:latin typeface="Arial" charset="0"/>
        <a:ea typeface="+mn-ea"/>
        <a:cs typeface="+mn-cs"/>
      </a:defRPr>
    </a:lvl3pPr>
    <a:lvl4pPr marL="1371600" algn="l" rtl="0" fontAlgn="base">
      <a:spcBef>
        <a:spcPct val="20000"/>
      </a:spcBef>
      <a:spcAft>
        <a:spcPct val="0"/>
      </a:spcAft>
      <a:buClr>
        <a:schemeClr val="bg1"/>
      </a:buClr>
      <a:buFont typeface="Wingdings" pitchFamily="2" charset="2"/>
      <a:buChar char="ü"/>
      <a:defRPr sz="2800" kern="1200">
        <a:solidFill>
          <a:schemeClr val="bg1"/>
        </a:solidFill>
        <a:latin typeface="Arial" charset="0"/>
        <a:ea typeface="+mn-ea"/>
        <a:cs typeface="+mn-cs"/>
      </a:defRPr>
    </a:lvl4pPr>
    <a:lvl5pPr marL="1828800" algn="l" rtl="0" fontAlgn="base">
      <a:spcBef>
        <a:spcPct val="20000"/>
      </a:spcBef>
      <a:spcAft>
        <a:spcPct val="0"/>
      </a:spcAft>
      <a:buClr>
        <a:schemeClr val="bg1"/>
      </a:buClr>
      <a:buFont typeface="Wingdings" pitchFamily="2" charset="2"/>
      <a:buChar char="ü"/>
      <a:defRPr sz="2800" kern="1200">
        <a:solidFill>
          <a:schemeClr val="bg1"/>
        </a:solidFill>
        <a:latin typeface="Arial" charset="0"/>
        <a:ea typeface="+mn-ea"/>
        <a:cs typeface="+mn-cs"/>
      </a:defRPr>
    </a:lvl5pPr>
    <a:lvl6pPr marL="2286000" algn="l" defTabSz="914400" rtl="0" eaLnBrk="1" latinLnBrk="0" hangingPunct="1">
      <a:defRPr sz="2800" kern="1200">
        <a:solidFill>
          <a:schemeClr val="bg1"/>
        </a:solidFill>
        <a:latin typeface="Arial" charset="0"/>
        <a:ea typeface="+mn-ea"/>
        <a:cs typeface="+mn-cs"/>
      </a:defRPr>
    </a:lvl6pPr>
    <a:lvl7pPr marL="2743200" algn="l" defTabSz="914400" rtl="0" eaLnBrk="1" latinLnBrk="0" hangingPunct="1">
      <a:defRPr sz="2800" kern="1200">
        <a:solidFill>
          <a:schemeClr val="bg1"/>
        </a:solidFill>
        <a:latin typeface="Arial" charset="0"/>
        <a:ea typeface="+mn-ea"/>
        <a:cs typeface="+mn-cs"/>
      </a:defRPr>
    </a:lvl7pPr>
    <a:lvl8pPr marL="3200400" algn="l" defTabSz="914400" rtl="0" eaLnBrk="1" latinLnBrk="0" hangingPunct="1">
      <a:defRPr sz="2800" kern="1200">
        <a:solidFill>
          <a:schemeClr val="bg1"/>
        </a:solidFill>
        <a:latin typeface="Arial" charset="0"/>
        <a:ea typeface="+mn-ea"/>
        <a:cs typeface="+mn-cs"/>
      </a:defRPr>
    </a:lvl8pPr>
    <a:lvl9pPr marL="3657600" algn="l" defTabSz="914400" rtl="0" eaLnBrk="1" latinLnBrk="0" hangingPunct="1">
      <a:defRPr sz="2800" kern="1200">
        <a:solidFill>
          <a:schemeClr val="bg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6666FF"/>
    <a:srgbClr val="FF0000"/>
    <a:srgbClr val="003399"/>
    <a:srgbClr val="336699"/>
    <a:srgbClr val="008080"/>
    <a:srgbClr val="009999"/>
    <a:srgbClr val="FF99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20" autoAdjust="0"/>
    <p:restoredTop sz="80073" autoAdjust="0"/>
  </p:normalViewPr>
  <p:slideViewPr>
    <p:cSldViewPr>
      <p:cViewPr varScale="1">
        <p:scale>
          <a:sx n="87" d="100"/>
          <a:sy n="87" d="100"/>
        </p:scale>
        <p:origin x="-1068"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9" d="100"/>
          <a:sy n="59" d="100"/>
        </p:scale>
        <p:origin x="-1740" y="-84"/>
      </p:cViewPr>
      <p:guideLst>
        <p:guide orient="horz" pos="2928"/>
        <p:guide pos="2160"/>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21.wmf"/><Relationship Id="rId1" Type="http://schemas.openxmlformats.org/officeDocument/2006/relationships/image" Target="../media/image20.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24.wmf"/><Relationship Id="rId1" Type="http://schemas.openxmlformats.org/officeDocument/2006/relationships/image" Target="../media/image23.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25.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image" Target="../media/image26.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30.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3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png"/></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 Id="rId6" Type="http://schemas.openxmlformats.org/officeDocument/2006/relationships/image" Target="../media/image14.wmf"/><Relationship Id="rId5" Type="http://schemas.openxmlformats.org/officeDocument/2006/relationships/image" Target="../media/image13.wmf"/><Relationship Id="rId4" Type="http://schemas.openxmlformats.org/officeDocument/2006/relationships/image" Target="../media/image12.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10.wmf"/><Relationship Id="rId6" Type="http://schemas.openxmlformats.org/officeDocument/2006/relationships/image" Target="../media/image19.wmf"/><Relationship Id="rId5" Type="http://schemas.openxmlformats.org/officeDocument/2006/relationships/image" Target="../media/image18.wmf"/><Relationship Id="rId4" Type="http://schemas.openxmlformats.org/officeDocument/2006/relationships/image" Target="../media/image1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spcBef>
                <a:spcPct val="0"/>
              </a:spcBef>
              <a:buClrTx/>
              <a:buFontTx/>
              <a:buNone/>
              <a:defRPr sz="1200">
                <a:solidFill>
                  <a:schemeClr val="tx1"/>
                </a:solidFill>
                <a:latin typeface="Times New Roman" pitchFamily="18" charset="0"/>
              </a:defRPr>
            </a:lvl1pPr>
          </a:lstStyle>
          <a:p>
            <a:endParaRPr lang="en-US"/>
          </a:p>
        </p:txBody>
      </p:sp>
      <p:sp>
        <p:nvSpPr>
          <p:cNvPr id="17411" name="Rectangle 3"/>
          <p:cNvSpPr>
            <a:spLocks noGrp="1" noChangeArrowheads="1"/>
          </p:cNvSpPr>
          <p:nvPr>
            <p:ph type="dt" sz="quarter" idx="1"/>
          </p:nvPr>
        </p:nvSpPr>
        <p:spPr bwMode="auto">
          <a:xfrm>
            <a:off x="388620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spcBef>
                <a:spcPct val="0"/>
              </a:spcBef>
              <a:buClrTx/>
              <a:buFontTx/>
              <a:buNone/>
              <a:defRPr sz="1200">
                <a:solidFill>
                  <a:schemeClr val="tx1"/>
                </a:solidFill>
                <a:latin typeface="Times New Roman" pitchFamily="18" charset="0"/>
              </a:defRPr>
            </a:lvl1pPr>
          </a:lstStyle>
          <a:p>
            <a:endParaRPr lang="en-US"/>
          </a:p>
        </p:txBody>
      </p:sp>
      <p:sp>
        <p:nvSpPr>
          <p:cNvPr id="17412" name="Rectangle 4"/>
          <p:cNvSpPr>
            <a:spLocks noGrp="1" noChangeArrowheads="1"/>
          </p:cNvSpPr>
          <p:nvPr>
            <p:ph type="ftr" sz="quarter" idx="2"/>
          </p:nvPr>
        </p:nvSpPr>
        <p:spPr bwMode="auto">
          <a:xfrm>
            <a:off x="0" y="8831263"/>
            <a:ext cx="2971800" cy="465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spcBef>
                <a:spcPct val="0"/>
              </a:spcBef>
              <a:buClrTx/>
              <a:buFontTx/>
              <a:buNone/>
              <a:defRPr sz="1200">
                <a:solidFill>
                  <a:schemeClr val="tx1"/>
                </a:solidFill>
                <a:latin typeface="Times New Roman" pitchFamily="18" charset="0"/>
              </a:defRPr>
            </a:lvl1pPr>
          </a:lstStyle>
          <a:p>
            <a:endParaRPr lang="en-US"/>
          </a:p>
        </p:txBody>
      </p:sp>
      <p:sp>
        <p:nvSpPr>
          <p:cNvPr id="17413" name="Rectangle 5"/>
          <p:cNvSpPr>
            <a:spLocks noGrp="1" noChangeArrowheads="1"/>
          </p:cNvSpPr>
          <p:nvPr>
            <p:ph type="sldNum" sz="quarter" idx="3"/>
          </p:nvPr>
        </p:nvSpPr>
        <p:spPr bwMode="auto">
          <a:xfrm>
            <a:off x="3886200" y="8831263"/>
            <a:ext cx="2971800" cy="465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spcBef>
                <a:spcPct val="0"/>
              </a:spcBef>
              <a:buClrTx/>
              <a:buFontTx/>
              <a:buNone/>
              <a:defRPr sz="1200">
                <a:solidFill>
                  <a:schemeClr val="tx1"/>
                </a:solidFill>
                <a:latin typeface="Times New Roman" pitchFamily="18" charset="0"/>
              </a:defRPr>
            </a:lvl1pPr>
          </a:lstStyle>
          <a:p>
            <a:fld id="{61FFE95D-1D35-4909-850B-0A1CB79A5769}"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spcBef>
                <a:spcPct val="0"/>
              </a:spcBef>
              <a:buClrTx/>
              <a:buFontTx/>
              <a:buNone/>
              <a:defRPr sz="1200">
                <a:solidFill>
                  <a:schemeClr val="tx1"/>
                </a:solidFill>
                <a:latin typeface="Times New Roman" pitchFamily="18" charset="0"/>
              </a:defRPr>
            </a:lvl1pPr>
          </a:lstStyle>
          <a:p>
            <a:endParaRPr lang="en-US"/>
          </a:p>
        </p:txBody>
      </p:sp>
      <p:sp>
        <p:nvSpPr>
          <p:cNvPr id="15363" name="Rectangle 3"/>
          <p:cNvSpPr>
            <a:spLocks noGrp="1" noChangeArrowheads="1"/>
          </p:cNvSpPr>
          <p:nvPr>
            <p:ph type="dt" idx="1"/>
          </p:nvPr>
        </p:nvSpPr>
        <p:spPr bwMode="auto">
          <a:xfrm>
            <a:off x="388620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spcBef>
                <a:spcPct val="0"/>
              </a:spcBef>
              <a:buClrTx/>
              <a:buFontTx/>
              <a:buNone/>
              <a:defRPr sz="1200">
                <a:solidFill>
                  <a:schemeClr val="tx1"/>
                </a:solidFill>
                <a:latin typeface="Times New Roman" pitchFamily="18" charset="0"/>
              </a:defRPr>
            </a:lvl1pPr>
          </a:lstStyle>
          <a:p>
            <a:endParaRPr lang="en-US"/>
          </a:p>
        </p:txBody>
      </p:sp>
      <p:sp>
        <p:nvSpPr>
          <p:cNvPr id="15364"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a:effectLst/>
        </p:spPr>
      </p:sp>
      <p:sp>
        <p:nvSpPr>
          <p:cNvPr id="15365" name="Rectangle 5"/>
          <p:cNvSpPr>
            <a:spLocks noGrp="1" noChangeArrowheads="1"/>
          </p:cNvSpPr>
          <p:nvPr>
            <p:ph type="body" sz="quarter" idx="3"/>
          </p:nvPr>
        </p:nvSpPr>
        <p:spPr bwMode="auto">
          <a:xfrm>
            <a:off x="914400" y="4416425"/>
            <a:ext cx="50292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5366" name="Rectangle 6"/>
          <p:cNvSpPr>
            <a:spLocks noGrp="1" noChangeArrowheads="1"/>
          </p:cNvSpPr>
          <p:nvPr>
            <p:ph type="ftr" sz="quarter" idx="4"/>
          </p:nvPr>
        </p:nvSpPr>
        <p:spPr bwMode="auto">
          <a:xfrm>
            <a:off x="0" y="8831263"/>
            <a:ext cx="2971800" cy="465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spcBef>
                <a:spcPct val="0"/>
              </a:spcBef>
              <a:buClrTx/>
              <a:buFontTx/>
              <a:buNone/>
              <a:defRPr sz="1200">
                <a:solidFill>
                  <a:schemeClr val="tx1"/>
                </a:solidFill>
                <a:latin typeface="Times New Roman" pitchFamily="18" charset="0"/>
              </a:defRPr>
            </a:lvl1pPr>
          </a:lstStyle>
          <a:p>
            <a:endParaRPr lang="en-US"/>
          </a:p>
        </p:txBody>
      </p:sp>
      <p:sp>
        <p:nvSpPr>
          <p:cNvPr id="15367" name="Rectangle 7"/>
          <p:cNvSpPr>
            <a:spLocks noGrp="1" noChangeArrowheads="1"/>
          </p:cNvSpPr>
          <p:nvPr>
            <p:ph type="sldNum" sz="quarter" idx="5"/>
          </p:nvPr>
        </p:nvSpPr>
        <p:spPr bwMode="auto">
          <a:xfrm>
            <a:off x="3886200" y="8831263"/>
            <a:ext cx="2971800" cy="465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spcBef>
                <a:spcPct val="0"/>
              </a:spcBef>
              <a:buClrTx/>
              <a:buFontTx/>
              <a:buNone/>
              <a:defRPr sz="1200">
                <a:solidFill>
                  <a:schemeClr val="tx1"/>
                </a:solidFill>
                <a:latin typeface="Times New Roman" pitchFamily="18" charset="0"/>
              </a:defRPr>
            </a:lvl1pPr>
          </a:lstStyle>
          <a:p>
            <a:fld id="{A7F57F9E-5726-41B1-9457-5741937014FE}"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DBDA8D7-6418-437F-9E33-E02DEDBB1383}" type="slidenum">
              <a:rPr lang="en-US"/>
              <a:pPr/>
              <a:t>5</a:t>
            </a:fld>
            <a:endParaRPr lang="en-US"/>
          </a:p>
        </p:txBody>
      </p:sp>
      <p:sp>
        <p:nvSpPr>
          <p:cNvPr id="51202" name="Rectangle 2"/>
          <p:cNvSpPr>
            <a:spLocks noGrp="1" noRot="1" noChangeAspect="1" noChangeArrowheads="1" noTextEdit="1"/>
          </p:cNvSpPr>
          <p:nvPr>
            <p:ph type="sldImg"/>
          </p:nvPr>
        </p:nvSpPr>
        <p:spPr>
          <a:xfrm>
            <a:off x="1114425" y="703263"/>
            <a:ext cx="4629150" cy="3473450"/>
          </a:xfrm>
          <a:ln w="12700" cap="flat"/>
        </p:spPr>
      </p:sp>
      <p:sp>
        <p:nvSpPr>
          <p:cNvPr id="51203" name="Rectangle 3"/>
          <p:cNvSpPr>
            <a:spLocks noGrp="1" noChangeArrowheads="1"/>
          </p:cNvSpPr>
          <p:nvPr>
            <p:ph type="body" idx="1"/>
          </p:nvPr>
        </p:nvSpPr>
        <p:spPr>
          <a:xfrm>
            <a:off x="914400" y="4416425"/>
            <a:ext cx="5027613" cy="4181475"/>
          </a:xfrm>
          <a:ln/>
        </p:spPr>
        <p:txBody>
          <a:bodyPr lIns="90488" tIns="44450" rIns="90488" bIns="44450"/>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CFBCD3D-EFA8-460B-AAAE-712AE685FF20}" type="slidenum">
              <a:rPr lang="en-US"/>
              <a:pPr/>
              <a:t>31</a:t>
            </a:fld>
            <a:endParaRPr lang="en-US"/>
          </a:p>
        </p:txBody>
      </p:sp>
      <p:sp>
        <p:nvSpPr>
          <p:cNvPr id="214018" name="Rectangle 2"/>
          <p:cNvSpPr>
            <a:spLocks noGrp="1" noRot="1" noChangeAspect="1" noChangeArrowheads="1" noTextEdit="1"/>
          </p:cNvSpPr>
          <p:nvPr>
            <p:ph type="sldImg"/>
          </p:nvPr>
        </p:nvSpPr>
        <p:spPr>
          <a:xfrm>
            <a:off x="1114425" y="703263"/>
            <a:ext cx="4629150" cy="3473450"/>
          </a:xfrm>
          <a:ln w="12700" cap="flat"/>
        </p:spPr>
      </p:sp>
      <p:sp>
        <p:nvSpPr>
          <p:cNvPr id="214019" name="Rectangle 3"/>
          <p:cNvSpPr>
            <a:spLocks noGrp="1" noChangeArrowheads="1"/>
          </p:cNvSpPr>
          <p:nvPr>
            <p:ph type="body" idx="1"/>
          </p:nvPr>
        </p:nvSpPr>
        <p:spPr>
          <a:xfrm>
            <a:off x="914400" y="4416425"/>
            <a:ext cx="5026025" cy="4179888"/>
          </a:xfrm>
          <a:ln/>
        </p:spPr>
        <p:txBody>
          <a:bodyPr lIns="90488" tIns="44450" rIns="90488" bIns="44450"/>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93D16A4-0220-4855-9F06-600A6F167DE2}" type="slidenum">
              <a:rPr lang="en-US"/>
              <a:pPr/>
              <a:t>33</a:t>
            </a:fld>
            <a:endParaRPr lang="en-US"/>
          </a:p>
        </p:txBody>
      </p:sp>
      <p:sp>
        <p:nvSpPr>
          <p:cNvPr id="217090" name="Rectangle 2"/>
          <p:cNvSpPr>
            <a:spLocks noGrp="1" noRot="1" noChangeAspect="1" noChangeArrowheads="1" noTextEdit="1"/>
          </p:cNvSpPr>
          <p:nvPr>
            <p:ph type="sldImg"/>
          </p:nvPr>
        </p:nvSpPr>
        <p:spPr>
          <a:xfrm>
            <a:off x="1114425" y="703263"/>
            <a:ext cx="4629150" cy="3473450"/>
          </a:xfrm>
          <a:ln w="12700" cap="flat"/>
        </p:spPr>
      </p:sp>
      <p:sp>
        <p:nvSpPr>
          <p:cNvPr id="217091" name="Rectangle 3"/>
          <p:cNvSpPr>
            <a:spLocks noGrp="1" noChangeArrowheads="1"/>
          </p:cNvSpPr>
          <p:nvPr>
            <p:ph type="body" idx="1"/>
          </p:nvPr>
        </p:nvSpPr>
        <p:spPr>
          <a:xfrm>
            <a:off x="914400" y="4416425"/>
            <a:ext cx="5026025" cy="4179888"/>
          </a:xfrm>
          <a:ln/>
        </p:spPr>
        <p:txBody>
          <a:bodyPr lIns="90488" tIns="44450" rIns="90488" bIns="44450"/>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02CA765-3246-4B2A-8F33-542432C675FA}" type="slidenum">
              <a:rPr lang="en-US"/>
              <a:pPr/>
              <a:t>34</a:t>
            </a:fld>
            <a:endParaRPr lang="en-US"/>
          </a:p>
        </p:txBody>
      </p:sp>
      <p:sp>
        <p:nvSpPr>
          <p:cNvPr id="219138" name="Rectangle 2"/>
          <p:cNvSpPr>
            <a:spLocks noGrp="1" noRot="1" noChangeAspect="1" noChangeArrowheads="1" noTextEdit="1"/>
          </p:cNvSpPr>
          <p:nvPr>
            <p:ph type="sldImg"/>
          </p:nvPr>
        </p:nvSpPr>
        <p:spPr>
          <a:xfrm>
            <a:off x="1114425" y="703263"/>
            <a:ext cx="4629150" cy="3473450"/>
          </a:xfrm>
          <a:ln w="12700" cap="flat"/>
        </p:spPr>
      </p:sp>
      <p:sp>
        <p:nvSpPr>
          <p:cNvPr id="219139" name="Rectangle 3"/>
          <p:cNvSpPr>
            <a:spLocks noGrp="1" noChangeArrowheads="1"/>
          </p:cNvSpPr>
          <p:nvPr>
            <p:ph type="body" idx="1"/>
          </p:nvPr>
        </p:nvSpPr>
        <p:spPr>
          <a:xfrm>
            <a:off x="914400" y="4416425"/>
            <a:ext cx="5026025" cy="4179888"/>
          </a:xfrm>
          <a:ln/>
        </p:spPr>
        <p:txBody>
          <a:bodyPr lIns="90488" tIns="44450" rIns="90488" bIns="44450"/>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8E9ABE3-5373-47EF-B36A-EEF397292A80}" type="slidenum">
              <a:rPr lang="en-US"/>
              <a:pPr/>
              <a:t>37</a:t>
            </a:fld>
            <a:endParaRPr lang="en-US"/>
          </a:p>
        </p:txBody>
      </p:sp>
      <p:sp>
        <p:nvSpPr>
          <p:cNvPr id="223234" name="Rectangle 2"/>
          <p:cNvSpPr>
            <a:spLocks noGrp="1" noRot="1" noChangeAspect="1" noChangeArrowheads="1" noTextEdit="1"/>
          </p:cNvSpPr>
          <p:nvPr>
            <p:ph type="sldImg"/>
          </p:nvPr>
        </p:nvSpPr>
        <p:spPr>
          <a:xfrm>
            <a:off x="1114425" y="703263"/>
            <a:ext cx="4629150" cy="3473450"/>
          </a:xfrm>
          <a:ln w="12700" cap="flat"/>
        </p:spPr>
      </p:sp>
      <p:sp>
        <p:nvSpPr>
          <p:cNvPr id="223235" name="Rectangle 3"/>
          <p:cNvSpPr>
            <a:spLocks noGrp="1" noChangeArrowheads="1"/>
          </p:cNvSpPr>
          <p:nvPr>
            <p:ph type="body" idx="1"/>
          </p:nvPr>
        </p:nvSpPr>
        <p:spPr>
          <a:xfrm>
            <a:off x="914400" y="4416425"/>
            <a:ext cx="5026025" cy="4179888"/>
          </a:xfrm>
          <a:ln/>
        </p:spPr>
        <p:txBody>
          <a:bodyPr lIns="90488" tIns="44450" rIns="90488" bIns="44450"/>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034A5D3-E47D-4E3A-AB50-1CDDF0B7F456}" type="slidenum">
              <a:rPr lang="en-US"/>
              <a:pPr/>
              <a:t>38</a:t>
            </a:fld>
            <a:endParaRPr lang="en-US"/>
          </a:p>
        </p:txBody>
      </p:sp>
      <p:sp>
        <p:nvSpPr>
          <p:cNvPr id="225282" name="Rectangle 2"/>
          <p:cNvSpPr>
            <a:spLocks noGrp="1" noRot="1" noChangeAspect="1" noChangeArrowheads="1" noTextEdit="1"/>
          </p:cNvSpPr>
          <p:nvPr>
            <p:ph type="sldImg"/>
          </p:nvPr>
        </p:nvSpPr>
        <p:spPr>
          <a:xfrm>
            <a:off x="1114425" y="703263"/>
            <a:ext cx="4629150" cy="3473450"/>
          </a:xfrm>
          <a:ln w="12700" cap="flat"/>
        </p:spPr>
      </p:sp>
      <p:sp>
        <p:nvSpPr>
          <p:cNvPr id="225283" name="Rectangle 3"/>
          <p:cNvSpPr>
            <a:spLocks noGrp="1" noChangeArrowheads="1"/>
          </p:cNvSpPr>
          <p:nvPr>
            <p:ph type="body" idx="1"/>
          </p:nvPr>
        </p:nvSpPr>
        <p:spPr>
          <a:xfrm>
            <a:off x="914400" y="4416425"/>
            <a:ext cx="5026025" cy="4179888"/>
          </a:xfrm>
          <a:ln/>
        </p:spPr>
        <p:txBody>
          <a:bodyPr lIns="90488" tIns="44450" rIns="90488" bIns="44450"/>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840DF2D-985E-4190-A2B8-DEE21C5D60D9}" type="slidenum">
              <a:rPr lang="en-US"/>
              <a:pPr/>
              <a:t>39</a:t>
            </a:fld>
            <a:endParaRPr lang="en-US"/>
          </a:p>
        </p:txBody>
      </p:sp>
      <p:sp>
        <p:nvSpPr>
          <p:cNvPr id="227330" name="Rectangle 2"/>
          <p:cNvSpPr>
            <a:spLocks noGrp="1" noRot="1" noChangeAspect="1" noChangeArrowheads="1" noTextEdit="1"/>
          </p:cNvSpPr>
          <p:nvPr>
            <p:ph type="sldImg"/>
          </p:nvPr>
        </p:nvSpPr>
        <p:spPr>
          <a:xfrm>
            <a:off x="1114425" y="703263"/>
            <a:ext cx="4629150" cy="3473450"/>
          </a:xfrm>
          <a:ln w="12700" cap="flat"/>
        </p:spPr>
      </p:sp>
      <p:sp>
        <p:nvSpPr>
          <p:cNvPr id="227331" name="Rectangle 3"/>
          <p:cNvSpPr>
            <a:spLocks noGrp="1" noChangeArrowheads="1"/>
          </p:cNvSpPr>
          <p:nvPr>
            <p:ph type="body" idx="1"/>
          </p:nvPr>
        </p:nvSpPr>
        <p:spPr>
          <a:xfrm>
            <a:off x="914400" y="4416425"/>
            <a:ext cx="5026025" cy="4179888"/>
          </a:xfrm>
          <a:ln/>
        </p:spPr>
        <p:txBody>
          <a:bodyPr lIns="90488" tIns="44450" rIns="90488" bIns="44450"/>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EC191B4-EFB5-4C78-A187-65DCC0AD491A}" type="slidenum">
              <a:rPr lang="en-US"/>
              <a:pPr/>
              <a:t>40</a:t>
            </a:fld>
            <a:endParaRPr lang="en-US"/>
          </a:p>
        </p:txBody>
      </p:sp>
      <p:sp>
        <p:nvSpPr>
          <p:cNvPr id="229378" name="Rectangle 2"/>
          <p:cNvSpPr>
            <a:spLocks noGrp="1" noRot="1" noChangeAspect="1" noChangeArrowheads="1" noTextEdit="1"/>
          </p:cNvSpPr>
          <p:nvPr>
            <p:ph type="sldImg"/>
          </p:nvPr>
        </p:nvSpPr>
        <p:spPr>
          <a:xfrm>
            <a:off x="1114425" y="703263"/>
            <a:ext cx="4629150" cy="3473450"/>
          </a:xfrm>
          <a:ln w="12700" cap="flat"/>
        </p:spPr>
      </p:sp>
      <p:sp>
        <p:nvSpPr>
          <p:cNvPr id="229379" name="Rectangle 3"/>
          <p:cNvSpPr>
            <a:spLocks noGrp="1" noChangeArrowheads="1"/>
          </p:cNvSpPr>
          <p:nvPr>
            <p:ph type="body" idx="1"/>
          </p:nvPr>
        </p:nvSpPr>
        <p:spPr>
          <a:xfrm>
            <a:off x="914400" y="4416425"/>
            <a:ext cx="5027613" cy="4181475"/>
          </a:xfrm>
          <a:ln/>
        </p:spPr>
        <p:txBody>
          <a:bodyPr lIns="90488" tIns="44450" rIns="90488" bIns="44450"/>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FCD52B7-A544-481F-8542-8F65CB6F03F3}" type="slidenum">
              <a:rPr lang="en-US"/>
              <a:pPr/>
              <a:t>41</a:t>
            </a:fld>
            <a:endParaRPr lang="en-US"/>
          </a:p>
        </p:txBody>
      </p:sp>
      <p:sp>
        <p:nvSpPr>
          <p:cNvPr id="231426" name="Rectangle 2"/>
          <p:cNvSpPr>
            <a:spLocks noGrp="1" noRot="1" noChangeAspect="1" noChangeArrowheads="1" noTextEdit="1"/>
          </p:cNvSpPr>
          <p:nvPr>
            <p:ph type="sldImg"/>
          </p:nvPr>
        </p:nvSpPr>
        <p:spPr>
          <a:xfrm>
            <a:off x="1114425" y="703263"/>
            <a:ext cx="4629150" cy="3473450"/>
          </a:xfrm>
          <a:ln w="12700" cap="flat"/>
        </p:spPr>
      </p:sp>
      <p:sp>
        <p:nvSpPr>
          <p:cNvPr id="231427" name="Rectangle 3"/>
          <p:cNvSpPr>
            <a:spLocks noGrp="1" noChangeArrowheads="1"/>
          </p:cNvSpPr>
          <p:nvPr>
            <p:ph type="body" idx="1"/>
          </p:nvPr>
        </p:nvSpPr>
        <p:spPr>
          <a:xfrm>
            <a:off x="914400" y="4416425"/>
            <a:ext cx="5027613" cy="4181475"/>
          </a:xfrm>
          <a:ln/>
        </p:spPr>
        <p:txBody>
          <a:bodyPr lIns="90488" tIns="44450" rIns="90488" bIns="44450"/>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1CDC2F5-10D7-4816-83CB-9ABD7DF7ED3D}" type="slidenum">
              <a:rPr lang="en-US"/>
              <a:pPr/>
              <a:t>42</a:t>
            </a:fld>
            <a:endParaRPr lang="en-US"/>
          </a:p>
        </p:txBody>
      </p:sp>
      <p:sp>
        <p:nvSpPr>
          <p:cNvPr id="233474" name="Rectangle 2"/>
          <p:cNvSpPr>
            <a:spLocks noGrp="1" noRot="1" noChangeAspect="1" noChangeArrowheads="1" noTextEdit="1"/>
          </p:cNvSpPr>
          <p:nvPr>
            <p:ph type="sldImg"/>
          </p:nvPr>
        </p:nvSpPr>
        <p:spPr>
          <a:xfrm>
            <a:off x="1114425" y="703263"/>
            <a:ext cx="4629150" cy="3473450"/>
          </a:xfrm>
          <a:ln w="12700" cap="flat"/>
        </p:spPr>
      </p:sp>
      <p:sp>
        <p:nvSpPr>
          <p:cNvPr id="233475" name="Rectangle 3"/>
          <p:cNvSpPr>
            <a:spLocks noGrp="1" noChangeArrowheads="1"/>
          </p:cNvSpPr>
          <p:nvPr>
            <p:ph type="body" idx="1"/>
          </p:nvPr>
        </p:nvSpPr>
        <p:spPr>
          <a:xfrm>
            <a:off x="914400" y="4416425"/>
            <a:ext cx="5026025" cy="4179888"/>
          </a:xfrm>
          <a:ln/>
        </p:spPr>
        <p:txBody>
          <a:bodyPr lIns="90488" tIns="44450" rIns="90488" bIns="44450"/>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9AF7D4F-069B-4FA1-AF50-0641252E7B6D}" type="slidenum">
              <a:rPr lang="en-US"/>
              <a:pPr/>
              <a:t>43</a:t>
            </a:fld>
            <a:endParaRPr lang="en-US"/>
          </a:p>
        </p:txBody>
      </p:sp>
      <p:sp>
        <p:nvSpPr>
          <p:cNvPr id="235522" name="Rectangle 2"/>
          <p:cNvSpPr>
            <a:spLocks noGrp="1" noRot="1" noChangeAspect="1" noChangeArrowheads="1" noTextEdit="1"/>
          </p:cNvSpPr>
          <p:nvPr>
            <p:ph type="sldImg"/>
          </p:nvPr>
        </p:nvSpPr>
        <p:spPr>
          <a:xfrm>
            <a:off x="1114425" y="703263"/>
            <a:ext cx="4629150" cy="3473450"/>
          </a:xfrm>
          <a:ln w="12700" cap="flat"/>
        </p:spPr>
      </p:sp>
      <p:sp>
        <p:nvSpPr>
          <p:cNvPr id="235523" name="Rectangle 3"/>
          <p:cNvSpPr>
            <a:spLocks noGrp="1" noChangeArrowheads="1"/>
          </p:cNvSpPr>
          <p:nvPr>
            <p:ph type="body" idx="1"/>
          </p:nvPr>
        </p:nvSpPr>
        <p:spPr>
          <a:xfrm>
            <a:off x="914400" y="4416425"/>
            <a:ext cx="5026025" cy="4179888"/>
          </a:xfrm>
          <a:ln/>
        </p:spPr>
        <p:txBody>
          <a:bodyPr lIns="90488" tIns="44450" rIns="90488" bIns="44450"/>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48CAE28-0789-44C4-85A3-2F1A1D6935AF}" type="slidenum">
              <a:rPr lang="en-US"/>
              <a:pPr/>
              <a:t>7</a:t>
            </a:fld>
            <a:endParaRPr lang="en-US"/>
          </a:p>
        </p:txBody>
      </p:sp>
      <p:sp>
        <p:nvSpPr>
          <p:cNvPr id="183298" name="Rectangle 2"/>
          <p:cNvSpPr>
            <a:spLocks noGrp="1" noRot="1" noChangeAspect="1" noChangeArrowheads="1" noTextEdit="1"/>
          </p:cNvSpPr>
          <p:nvPr>
            <p:ph type="sldImg"/>
          </p:nvPr>
        </p:nvSpPr>
        <p:spPr>
          <a:xfrm>
            <a:off x="1114425" y="703263"/>
            <a:ext cx="4629150" cy="3473450"/>
          </a:xfrm>
          <a:ln w="12700" cap="flat"/>
        </p:spPr>
      </p:sp>
      <p:sp>
        <p:nvSpPr>
          <p:cNvPr id="183299" name="Rectangle 3"/>
          <p:cNvSpPr>
            <a:spLocks noGrp="1" noChangeArrowheads="1"/>
          </p:cNvSpPr>
          <p:nvPr>
            <p:ph type="body" idx="1"/>
          </p:nvPr>
        </p:nvSpPr>
        <p:spPr>
          <a:xfrm>
            <a:off x="914400" y="4416425"/>
            <a:ext cx="5027613" cy="4181475"/>
          </a:xfrm>
          <a:ln/>
        </p:spPr>
        <p:txBody>
          <a:bodyPr lIns="90488" tIns="44450" rIns="90488" bIns="44450"/>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B15A7E3-2F8D-4DBC-9A5B-A021A05521D6}" type="slidenum">
              <a:rPr lang="en-US"/>
              <a:pPr/>
              <a:t>9</a:t>
            </a:fld>
            <a:endParaRPr lang="en-US"/>
          </a:p>
        </p:txBody>
      </p:sp>
      <p:sp>
        <p:nvSpPr>
          <p:cNvPr id="53250" name="Rectangle 2"/>
          <p:cNvSpPr>
            <a:spLocks noGrp="1" noRot="1" noChangeAspect="1" noChangeArrowheads="1" noTextEdit="1"/>
          </p:cNvSpPr>
          <p:nvPr>
            <p:ph type="sldImg"/>
          </p:nvPr>
        </p:nvSpPr>
        <p:spPr>
          <a:xfrm>
            <a:off x="1114425" y="703263"/>
            <a:ext cx="4629150" cy="3473450"/>
          </a:xfrm>
          <a:ln w="12700" cap="flat"/>
        </p:spPr>
      </p:sp>
      <p:sp>
        <p:nvSpPr>
          <p:cNvPr id="53251" name="Rectangle 3"/>
          <p:cNvSpPr>
            <a:spLocks noGrp="1" noChangeArrowheads="1"/>
          </p:cNvSpPr>
          <p:nvPr>
            <p:ph type="body" idx="1"/>
          </p:nvPr>
        </p:nvSpPr>
        <p:spPr>
          <a:xfrm>
            <a:off x="914400" y="4416425"/>
            <a:ext cx="5027613" cy="4181475"/>
          </a:xfrm>
          <a:ln/>
        </p:spPr>
        <p:txBody>
          <a:bodyPr lIns="90488" tIns="44450" rIns="90488" bIns="44450"/>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a:t>
            </a:r>
            <a:r>
              <a:rPr lang="en-US" baseline="0" dirty="0" smtClean="0"/>
              <a:t> sub c is the mass conversion factor known as the gravitational constant.</a:t>
            </a:r>
            <a:endParaRPr lang="en-US" dirty="0"/>
          </a:p>
        </p:txBody>
      </p:sp>
      <p:sp>
        <p:nvSpPr>
          <p:cNvPr id="4" name="Slide Number Placeholder 3"/>
          <p:cNvSpPr>
            <a:spLocks noGrp="1"/>
          </p:cNvSpPr>
          <p:nvPr>
            <p:ph type="sldNum" sz="quarter" idx="10"/>
          </p:nvPr>
        </p:nvSpPr>
        <p:spPr/>
        <p:txBody>
          <a:bodyPr/>
          <a:lstStyle/>
          <a:p>
            <a:fld id="{A7F57F9E-5726-41B1-9457-5741937014FE}" type="slidenum">
              <a:rPr lang="en-US" smtClean="0"/>
              <a:pPr/>
              <a:t>10</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A253721-C6AA-4BC3-AAB2-36A38069F55E}" type="slidenum">
              <a:rPr lang="en-US"/>
              <a:pPr/>
              <a:t>12</a:t>
            </a:fld>
            <a:endParaRPr lang="en-US"/>
          </a:p>
        </p:txBody>
      </p:sp>
      <p:sp>
        <p:nvSpPr>
          <p:cNvPr id="57346" name="Rectangle 2"/>
          <p:cNvSpPr>
            <a:spLocks noGrp="1" noRot="1" noChangeAspect="1" noChangeArrowheads="1" noTextEdit="1"/>
          </p:cNvSpPr>
          <p:nvPr>
            <p:ph type="sldImg"/>
          </p:nvPr>
        </p:nvSpPr>
        <p:spPr>
          <a:xfrm>
            <a:off x="1114425" y="703263"/>
            <a:ext cx="4629150" cy="3473450"/>
          </a:xfrm>
          <a:ln w="12700" cap="flat"/>
        </p:spPr>
      </p:sp>
      <p:sp>
        <p:nvSpPr>
          <p:cNvPr id="57347" name="Rectangle 3"/>
          <p:cNvSpPr>
            <a:spLocks noGrp="1" noChangeArrowheads="1"/>
          </p:cNvSpPr>
          <p:nvPr>
            <p:ph type="body" idx="1"/>
          </p:nvPr>
        </p:nvSpPr>
        <p:spPr>
          <a:xfrm>
            <a:off x="914400" y="4416425"/>
            <a:ext cx="5027613" cy="4181475"/>
          </a:xfrm>
          <a:ln/>
        </p:spPr>
        <p:txBody>
          <a:bodyPr lIns="90488" tIns="44450" rIns="90488" bIns="44450"/>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DBFD696-47F5-48ED-963B-25E48AC7D406}" type="slidenum">
              <a:rPr lang="en-US"/>
              <a:pPr/>
              <a:t>14</a:t>
            </a:fld>
            <a:endParaRPr lang="en-US"/>
          </a:p>
        </p:txBody>
      </p:sp>
      <p:sp>
        <p:nvSpPr>
          <p:cNvPr id="167938" name="Rectangle 2"/>
          <p:cNvSpPr>
            <a:spLocks noGrp="1" noRot="1" noChangeAspect="1" noChangeArrowheads="1" noTextEdit="1"/>
          </p:cNvSpPr>
          <p:nvPr>
            <p:ph type="sldImg"/>
          </p:nvPr>
        </p:nvSpPr>
        <p:spPr>
          <a:xfrm>
            <a:off x="1114425" y="703263"/>
            <a:ext cx="4629150" cy="3473450"/>
          </a:xfrm>
          <a:ln w="12700" cap="flat"/>
        </p:spPr>
      </p:sp>
      <p:sp>
        <p:nvSpPr>
          <p:cNvPr id="167939" name="Rectangle 3"/>
          <p:cNvSpPr>
            <a:spLocks noGrp="1" noChangeArrowheads="1"/>
          </p:cNvSpPr>
          <p:nvPr>
            <p:ph type="body" idx="1"/>
          </p:nvPr>
        </p:nvSpPr>
        <p:spPr>
          <a:xfrm>
            <a:off x="914400" y="4416425"/>
            <a:ext cx="5027613" cy="4181475"/>
          </a:xfrm>
          <a:ln/>
        </p:spPr>
        <p:txBody>
          <a:bodyPr lIns="90488" tIns="44450" rIns="90488" bIns="44450"/>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p:cNvSpPr>
            <a:spLocks noGrp="1" noChangeArrowheads="1"/>
          </p:cNvSpPr>
          <p:nvPr>
            <p:ph type="sldNum" sz="quarter" idx="5"/>
          </p:nvPr>
        </p:nvSpPr>
        <p:spPr>
          <a:ln/>
        </p:spPr>
        <p:txBody>
          <a:bodyPr/>
          <a:lstStyle/>
          <a:p>
            <a:fld id="{E40DE321-3E07-41F0-80DA-FA525D796929}" type="slidenum">
              <a:rPr lang="en-US"/>
              <a:pPr/>
              <a:t>15</a:t>
            </a:fld>
            <a:endParaRPr lang="en-US"/>
          </a:p>
        </p:txBody>
      </p:sp>
      <p:sp>
        <p:nvSpPr>
          <p:cNvPr id="63490" name="Rectangle 2"/>
          <p:cNvSpPr>
            <a:spLocks noChangeArrowheads="1"/>
          </p:cNvSpPr>
          <p:nvPr/>
        </p:nvSpPr>
        <p:spPr bwMode="auto">
          <a:xfrm>
            <a:off x="3883025" y="0"/>
            <a:ext cx="2974975" cy="461963"/>
          </a:xfrm>
          <a:prstGeom prst="rect">
            <a:avLst/>
          </a:prstGeom>
          <a:noFill/>
          <a:ln w="12700">
            <a:noFill/>
            <a:miter lim="800000"/>
            <a:headEnd/>
            <a:tailEnd/>
          </a:ln>
          <a:effectLst/>
        </p:spPr>
        <p:txBody>
          <a:bodyPr wrap="none" anchor="ctr"/>
          <a:lstStyle/>
          <a:p>
            <a:endParaRPr lang="en-US"/>
          </a:p>
        </p:txBody>
      </p:sp>
      <p:sp>
        <p:nvSpPr>
          <p:cNvPr id="63491" name="Rectangle 3"/>
          <p:cNvSpPr>
            <a:spLocks noChangeArrowheads="1"/>
          </p:cNvSpPr>
          <p:nvPr/>
        </p:nvSpPr>
        <p:spPr bwMode="auto">
          <a:xfrm>
            <a:off x="3883025" y="8831263"/>
            <a:ext cx="2974975" cy="465137"/>
          </a:xfrm>
          <a:prstGeom prst="rect">
            <a:avLst/>
          </a:prstGeom>
          <a:noFill/>
          <a:ln w="12700">
            <a:noFill/>
            <a:miter lim="800000"/>
            <a:headEnd/>
            <a:tailEnd/>
          </a:ln>
          <a:effectLst/>
        </p:spPr>
        <p:txBody>
          <a:bodyPr lIns="90488" tIns="44450" rIns="90488" bIns="44450" anchor="b"/>
          <a:lstStyle/>
          <a:p>
            <a:pPr algn="r" eaLnBrk="0" hangingPunct="0">
              <a:spcBef>
                <a:spcPct val="0"/>
              </a:spcBef>
              <a:buClrTx/>
              <a:buFontTx/>
              <a:buNone/>
            </a:pPr>
            <a:r>
              <a:rPr lang="en-US" sz="1200">
                <a:solidFill>
                  <a:schemeClr val="tx1"/>
                </a:solidFill>
                <a:latin typeface="Times New Roman" pitchFamily="18" charset="0"/>
              </a:rPr>
              <a:t>2</a:t>
            </a:r>
          </a:p>
        </p:txBody>
      </p:sp>
      <p:sp>
        <p:nvSpPr>
          <p:cNvPr id="63492" name="Rectangle 4"/>
          <p:cNvSpPr>
            <a:spLocks noChangeArrowheads="1"/>
          </p:cNvSpPr>
          <p:nvPr/>
        </p:nvSpPr>
        <p:spPr bwMode="auto">
          <a:xfrm>
            <a:off x="0" y="8831263"/>
            <a:ext cx="2971800" cy="465137"/>
          </a:xfrm>
          <a:prstGeom prst="rect">
            <a:avLst/>
          </a:prstGeom>
          <a:noFill/>
          <a:ln w="12700">
            <a:noFill/>
            <a:miter lim="800000"/>
            <a:headEnd/>
            <a:tailEnd/>
          </a:ln>
          <a:effectLst/>
        </p:spPr>
        <p:txBody>
          <a:bodyPr wrap="none" anchor="ctr"/>
          <a:lstStyle/>
          <a:p>
            <a:endParaRPr lang="en-US"/>
          </a:p>
        </p:txBody>
      </p:sp>
      <p:sp>
        <p:nvSpPr>
          <p:cNvPr id="63493" name="Rectangle 5"/>
          <p:cNvSpPr>
            <a:spLocks noChangeArrowheads="1"/>
          </p:cNvSpPr>
          <p:nvPr/>
        </p:nvSpPr>
        <p:spPr bwMode="auto">
          <a:xfrm>
            <a:off x="0" y="0"/>
            <a:ext cx="2971800" cy="461963"/>
          </a:xfrm>
          <a:prstGeom prst="rect">
            <a:avLst/>
          </a:prstGeom>
          <a:noFill/>
          <a:ln w="12700">
            <a:noFill/>
            <a:miter lim="800000"/>
            <a:headEnd/>
            <a:tailEnd/>
          </a:ln>
          <a:effectLst/>
        </p:spPr>
        <p:txBody>
          <a:bodyPr wrap="none" anchor="ctr"/>
          <a:lstStyle/>
          <a:p>
            <a:endParaRPr lang="en-US"/>
          </a:p>
        </p:txBody>
      </p:sp>
      <p:sp>
        <p:nvSpPr>
          <p:cNvPr id="63494" name="Rectangle 6"/>
          <p:cNvSpPr>
            <a:spLocks noGrp="1" noRot="1" noChangeAspect="1" noChangeArrowheads="1" noTextEdit="1"/>
          </p:cNvSpPr>
          <p:nvPr>
            <p:ph type="sldImg"/>
          </p:nvPr>
        </p:nvSpPr>
        <p:spPr>
          <a:xfrm>
            <a:off x="1114425" y="703263"/>
            <a:ext cx="4629150" cy="3473450"/>
          </a:xfrm>
          <a:ln w="12700" cap="flat"/>
        </p:spPr>
      </p:sp>
      <p:sp>
        <p:nvSpPr>
          <p:cNvPr id="63495" name="Rectangle 7"/>
          <p:cNvSpPr>
            <a:spLocks noGrp="1" noChangeArrowheads="1"/>
          </p:cNvSpPr>
          <p:nvPr>
            <p:ph type="body" idx="1"/>
          </p:nvPr>
        </p:nvSpPr>
        <p:spPr>
          <a:xfrm>
            <a:off x="914400" y="4416425"/>
            <a:ext cx="5026025" cy="4179888"/>
          </a:xfrm>
          <a:ln/>
        </p:spPr>
        <p:txBody>
          <a:bodyPr lIns="90488" tIns="44450" rIns="90488" bIns="44450"/>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Only one unknown</a:t>
            </a:r>
            <a:r>
              <a:rPr lang="en-US" baseline="0" dirty="0" smtClean="0"/>
              <a:t> (density at 62.7 deg F)</a:t>
            </a:r>
            <a:endParaRPr lang="en-US" dirty="0"/>
          </a:p>
        </p:txBody>
      </p:sp>
      <p:sp>
        <p:nvSpPr>
          <p:cNvPr id="4" name="Slide Number Placeholder 3"/>
          <p:cNvSpPr>
            <a:spLocks noGrp="1"/>
          </p:cNvSpPr>
          <p:nvPr>
            <p:ph type="sldNum" sz="quarter" idx="10"/>
          </p:nvPr>
        </p:nvSpPr>
        <p:spPr/>
        <p:txBody>
          <a:bodyPr/>
          <a:lstStyle/>
          <a:p>
            <a:fld id="{A7F57F9E-5726-41B1-9457-5741937014FE}" type="slidenum">
              <a:rPr lang="en-US" smtClean="0"/>
              <a:pPr/>
              <a:t>16</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p:cNvSpPr>
            <a:spLocks noGrp="1" noChangeArrowheads="1"/>
          </p:cNvSpPr>
          <p:nvPr>
            <p:ph type="sldNum" sz="quarter" idx="5"/>
          </p:nvPr>
        </p:nvSpPr>
        <p:spPr>
          <a:ln/>
        </p:spPr>
        <p:txBody>
          <a:bodyPr/>
          <a:lstStyle/>
          <a:p>
            <a:fld id="{190104A4-8287-4037-8964-8C2C76DC0FA9}" type="slidenum">
              <a:rPr lang="en-US"/>
              <a:pPr/>
              <a:t>17</a:t>
            </a:fld>
            <a:endParaRPr lang="en-US"/>
          </a:p>
        </p:txBody>
      </p:sp>
      <p:sp>
        <p:nvSpPr>
          <p:cNvPr id="65538" name="Rectangle 2"/>
          <p:cNvSpPr>
            <a:spLocks noChangeArrowheads="1"/>
          </p:cNvSpPr>
          <p:nvPr/>
        </p:nvSpPr>
        <p:spPr bwMode="auto">
          <a:xfrm>
            <a:off x="3883025" y="0"/>
            <a:ext cx="2974975" cy="461963"/>
          </a:xfrm>
          <a:prstGeom prst="rect">
            <a:avLst/>
          </a:prstGeom>
          <a:noFill/>
          <a:ln w="12700">
            <a:noFill/>
            <a:miter lim="800000"/>
            <a:headEnd/>
            <a:tailEnd/>
          </a:ln>
          <a:effectLst/>
        </p:spPr>
        <p:txBody>
          <a:bodyPr wrap="none" anchor="ctr"/>
          <a:lstStyle/>
          <a:p>
            <a:endParaRPr lang="en-US"/>
          </a:p>
        </p:txBody>
      </p:sp>
      <p:sp>
        <p:nvSpPr>
          <p:cNvPr id="65539" name="Rectangle 3"/>
          <p:cNvSpPr>
            <a:spLocks noChangeArrowheads="1"/>
          </p:cNvSpPr>
          <p:nvPr/>
        </p:nvSpPr>
        <p:spPr bwMode="auto">
          <a:xfrm>
            <a:off x="3883025" y="8831263"/>
            <a:ext cx="2974975" cy="465137"/>
          </a:xfrm>
          <a:prstGeom prst="rect">
            <a:avLst/>
          </a:prstGeom>
          <a:noFill/>
          <a:ln w="12700">
            <a:noFill/>
            <a:miter lim="800000"/>
            <a:headEnd/>
            <a:tailEnd/>
          </a:ln>
          <a:effectLst/>
        </p:spPr>
        <p:txBody>
          <a:bodyPr lIns="90488" tIns="44450" rIns="90488" bIns="44450" anchor="b"/>
          <a:lstStyle/>
          <a:p>
            <a:pPr algn="r" eaLnBrk="0" hangingPunct="0">
              <a:spcBef>
                <a:spcPct val="0"/>
              </a:spcBef>
              <a:buClrTx/>
              <a:buFontTx/>
              <a:buNone/>
            </a:pPr>
            <a:r>
              <a:rPr lang="en-US" sz="1200">
                <a:solidFill>
                  <a:schemeClr val="tx1"/>
                </a:solidFill>
                <a:latin typeface="Times New Roman" pitchFamily="18" charset="0"/>
              </a:rPr>
              <a:t>3</a:t>
            </a:r>
          </a:p>
        </p:txBody>
      </p:sp>
      <p:sp>
        <p:nvSpPr>
          <p:cNvPr id="65540" name="Rectangle 4"/>
          <p:cNvSpPr>
            <a:spLocks noChangeArrowheads="1"/>
          </p:cNvSpPr>
          <p:nvPr/>
        </p:nvSpPr>
        <p:spPr bwMode="auto">
          <a:xfrm>
            <a:off x="0" y="8831263"/>
            <a:ext cx="2971800" cy="465137"/>
          </a:xfrm>
          <a:prstGeom prst="rect">
            <a:avLst/>
          </a:prstGeom>
          <a:noFill/>
          <a:ln w="12700">
            <a:noFill/>
            <a:miter lim="800000"/>
            <a:headEnd/>
            <a:tailEnd/>
          </a:ln>
          <a:effectLst/>
        </p:spPr>
        <p:txBody>
          <a:bodyPr wrap="none" anchor="ctr"/>
          <a:lstStyle/>
          <a:p>
            <a:endParaRPr lang="en-US"/>
          </a:p>
        </p:txBody>
      </p:sp>
      <p:sp>
        <p:nvSpPr>
          <p:cNvPr id="65541" name="Rectangle 5"/>
          <p:cNvSpPr>
            <a:spLocks noChangeArrowheads="1"/>
          </p:cNvSpPr>
          <p:nvPr/>
        </p:nvSpPr>
        <p:spPr bwMode="auto">
          <a:xfrm>
            <a:off x="0" y="0"/>
            <a:ext cx="2971800" cy="461963"/>
          </a:xfrm>
          <a:prstGeom prst="rect">
            <a:avLst/>
          </a:prstGeom>
          <a:noFill/>
          <a:ln w="12700">
            <a:noFill/>
            <a:miter lim="800000"/>
            <a:headEnd/>
            <a:tailEnd/>
          </a:ln>
          <a:effectLst/>
        </p:spPr>
        <p:txBody>
          <a:bodyPr wrap="none" anchor="ctr"/>
          <a:lstStyle/>
          <a:p>
            <a:endParaRPr lang="en-US"/>
          </a:p>
        </p:txBody>
      </p:sp>
      <p:sp>
        <p:nvSpPr>
          <p:cNvPr id="65542" name="Rectangle 6"/>
          <p:cNvSpPr>
            <a:spLocks noGrp="1" noRot="1" noChangeAspect="1" noChangeArrowheads="1" noTextEdit="1"/>
          </p:cNvSpPr>
          <p:nvPr>
            <p:ph type="sldImg"/>
          </p:nvPr>
        </p:nvSpPr>
        <p:spPr>
          <a:xfrm>
            <a:off x="1114425" y="703263"/>
            <a:ext cx="4629150" cy="3473450"/>
          </a:xfrm>
          <a:ln w="12700" cap="flat"/>
        </p:spPr>
      </p:sp>
      <p:sp>
        <p:nvSpPr>
          <p:cNvPr id="65543" name="Rectangle 7"/>
          <p:cNvSpPr>
            <a:spLocks noGrp="1" noChangeArrowheads="1"/>
          </p:cNvSpPr>
          <p:nvPr>
            <p:ph type="body" idx="1"/>
          </p:nvPr>
        </p:nvSpPr>
        <p:spPr>
          <a:xfrm>
            <a:off x="914400" y="4416425"/>
            <a:ext cx="5026025" cy="4179888"/>
          </a:xfrm>
          <a:ln/>
        </p:spPr>
        <p:txBody>
          <a:bodyPr lIns="90488" tIns="44450" rIns="90488" bIns="44450"/>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074" name="Line 2"/>
          <p:cNvSpPr>
            <a:spLocks noChangeShapeType="1"/>
          </p:cNvSpPr>
          <p:nvPr/>
        </p:nvSpPr>
        <p:spPr bwMode="auto">
          <a:xfrm>
            <a:off x="0" y="1708150"/>
            <a:ext cx="9147175" cy="0"/>
          </a:xfrm>
          <a:prstGeom prst="line">
            <a:avLst/>
          </a:prstGeom>
          <a:noFill/>
          <a:ln w="12700" cap="sq">
            <a:solidFill>
              <a:schemeClr val="bg2"/>
            </a:solidFill>
            <a:round/>
            <a:headEnd type="none" w="sm" len="sm"/>
            <a:tailEnd type="none" w="sm" len="sm"/>
          </a:ln>
          <a:effectLst/>
        </p:spPr>
        <p:txBody>
          <a:bodyPr/>
          <a:lstStyle/>
          <a:p>
            <a:endParaRPr lang="en-US"/>
          </a:p>
        </p:txBody>
      </p:sp>
      <p:sp>
        <p:nvSpPr>
          <p:cNvPr id="3075" name="Arc 3"/>
          <p:cNvSpPr>
            <a:spLocks/>
          </p:cNvSpPr>
          <p:nvPr/>
        </p:nvSpPr>
        <p:spPr bwMode="auto">
          <a:xfrm>
            <a:off x="0" y="842963"/>
            <a:ext cx="2897188" cy="6015037"/>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gradFill rotWithShape="0">
            <a:gsLst>
              <a:gs pos="0">
                <a:schemeClr val="bg1"/>
              </a:gs>
              <a:gs pos="100000">
                <a:schemeClr val="accent2"/>
              </a:gs>
            </a:gsLst>
            <a:lin ang="5400000" scaled="1"/>
          </a:gradFill>
          <a:ln w="9525">
            <a:noFill/>
            <a:round/>
            <a:headEnd type="none" w="sm" len="sm"/>
            <a:tailEnd type="none" w="sm" len="sm"/>
          </a:ln>
          <a:effectLst/>
        </p:spPr>
        <p:txBody>
          <a:bodyPr/>
          <a:lstStyle/>
          <a:p>
            <a:pPr>
              <a:spcBef>
                <a:spcPct val="0"/>
              </a:spcBef>
              <a:buClrTx/>
              <a:buFontTx/>
              <a:buNone/>
            </a:pPr>
            <a:endParaRPr kumimoji="1" lang="en-US" sz="2400">
              <a:solidFill>
                <a:schemeClr val="tx1"/>
              </a:solidFill>
              <a:latin typeface="Times New Roman" pitchFamily="18" charset="0"/>
            </a:endParaRPr>
          </a:p>
        </p:txBody>
      </p:sp>
      <p:sp>
        <p:nvSpPr>
          <p:cNvPr id="3076" name="Rectangle 4"/>
          <p:cNvSpPr>
            <a:spLocks noGrp="1" noChangeArrowheads="1"/>
          </p:cNvSpPr>
          <p:nvPr>
            <p:ph type="ctrTitle" sz="quarter"/>
          </p:nvPr>
        </p:nvSpPr>
        <p:spPr>
          <a:xfrm>
            <a:off x="2743200" y="427038"/>
            <a:ext cx="6399213" cy="1524000"/>
          </a:xfrm>
        </p:spPr>
        <p:txBody>
          <a:bodyPr anchor="b"/>
          <a:lstStyle>
            <a:lvl1pPr>
              <a:lnSpc>
                <a:spcPct val="80000"/>
              </a:lnSpc>
              <a:defRPr sz="6600">
                <a:solidFill>
                  <a:schemeClr val="accent2"/>
                </a:solidFill>
              </a:defRPr>
            </a:lvl1pPr>
          </a:lstStyle>
          <a:p>
            <a:r>
              <a:rPr lang="en-US"/>
              <a:t>Click to edit Master title style</a:t>
            </a:r>
          </a:p>
        </p:txBody>
      </p:sp>
      <p:sp>
        <p:nvSpPr>
          <p:cNvPr id="3077" name="Rectangle 5"/>
          <p:cNvSpPr>
            <a:spLocks noGrp="1" noChangeArrowheads="1"/>
          </p:cNvSpPr>
          <p:nvPr>
            <p:ph type="subTitle" sz="quarter" idx="1"/>
          </p:nvPr>
        </p:nvSpPr>
        <p:spPr>
          <a:xfrm>
            <a:off x="4191000" y="1828800"/>
            <a:ext cx="4572000" cy="1752600"/>
          </a:xfrm>
        </p:spPr>
        <p:txBody>
          <a:bodyPr/>
          <a:lstStyle>
            <a:lvl1pPr marL="0" indent="0">
              <a:buFont typeface="Wingdings" pitchFamily="2" charset="2"/>
              <a:buNone/>
              <a:defRPr sz="2400"/>
            </a:lvl1pPr>
          </a:lstStyle>
          <a:p>
            <a:r>
              <a:rPr lang="en-US"/>
              <a:t>Click to edit Master subtitle style</a:t>
            </a:r>
          </a:p>
        </p:txBody>
      </p:sp>
      <p:sp>
        <p:nvSpPr>
          <p:cNvPr id="3078" name="Rectangle 6"/>
          <p:cNvSpPr>
            <a:spLocks noGrp="1" noChangeArrowheads="1"/>
          </p:cNvSpPr>
          <p:nvPr>
            <p:ph type="dt" sz="quarter" idx="2"/>
          </p:nvPr>
        </p:nvSpPr>
        <p:spPr/>
        <p:txBody>
          <a:bodyPr/>
          <a:lstStyle>
            <a:lvl1pPr>
              <a:defRPr/>
            </a:lvl1pPr>
          </a:lstStyle>
          <a:p>
            <a:endParaRPr lang="en-US"/>
          </a:p>
        </p:txBody>
      </p:sp>
      <p:sp>
        <p:nvSpPr>
          <p:cNvPr id="3079" name="Rectangle 7"/>
          <p:cNvSpPr>
            <a:spLocks noGrp="1" noChangeArrowheads="1"/>
          </p:cNvSpPr>
          <p:nvPr>
            <p:ph type="ftr" sz="quarter" idx="3"/>
          </p:nvPr>
        </p:nvSpPr>
        <p:spPr/>
        <p:txBody>
          <a:bodyPr/>
          <a:lstStyle>
            <a:lvl1pPr>
              <a:defRPr/>
            </a:lvl1pPr>
          </a:lstStyle>
          <a:p>
            <a:endParaRPr lang="en-US"/>
          </a:p>
        </p:txBody>
      </p:sp>
      <p:sp>
        <p:nvSpPr>
          <p:cNvPr id="3080" name="Rectangle 8"/>
          <p:cNvSpPr>
            <a:spLocks noGrp="1" noChangeArrowheads="1"/>
          </p:cNvSpPr>
          <p:nvPr>
            <p:ph type="sldNum" sz="quarter" idx="4"/>
          </p:nvPr>
        </p:nvSpPr>
        <p:spPr/>
        <p:txBody>
          <a:bodyPr/>
          <a:lstStyle>
            <a:lvl1pPr>
              <a:defRPr/>
            </a:lvl1pPr>
          </a:lstStyle>
          <a:p>
            <a:fld id="{54F3A404-EEDA-49F9-B979-2ED945ECD83F}"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01762DD-24FA-4AFC-AFCC-A4FE55051543}"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91400" y="609600"/>
            <a:ext cx="15240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819400" y="609600"/>
            <a:ext cx="44196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AD00555-15C6-4F31-AF28-80FE71752365}"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2819400" y="609600"/>
            <a:ext cx="60960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2819400" y="1981200"/>
            <a:ext cx="2971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5943600" y="1981200"/>
            <a:ext cx="29718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5943600" y="4114800"/>
            <a:ext cx="29718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304800" y="6248400"/>
            <a:ext cx="1905000" cy="457200"/>
          </a:xfrm>
        </p:spPr>
        <p:txBody>
          <a:bodyPr/>
          <a:lstStyle>
            <a:lvl1pPr>
              <a:defRPr/>
            </a:lvl1pPr>
          </a:lstStyle>
          <a:p>
            <a:endParaRPr lang="en-US"/>
          </a:p>
        </p:txBody>
      </p:sp>
      <p:sp>
        <p:nvSpPr>
          <p:cNvPr id="7" name="Footer Placeholder 6"/>
          <p:cNvSpPr>
            <a:spLocks noGrp="1"/>
          </p:cNvSpPr>
          <p:nvPr>
            <p:ph type="ftr" sz="quarter" idx="11"/>
          </p:nvPr>
        </p:nvSpPr>
        <p:spPr>
          <a:xfrm>
            <a:off x="3581400" y="6248400"/>
            <a:ext cx="2895600" cy="457200"/>
          </a:xfrm>
        </p:spPr>
        <p:txBody>
          <a:bodyPr/>
          <a:lstStyle>
            <a:lvl1pPr>
              <a:defRPr/>
            </a:lvl1pPr>
          </a:lstStyle>
          <a:p>
            <a:endParaRPr lang="en-US"/>
          </a:p>
        </p:txBody>
      </p:sp>
      <p:sp>
        <p:nvSpPr>
          <p:cNvPr id="8" name="Slide Number Placeholder 7"/>
          <p:cNvSpPr>
            <a:spLocks noGrp="1"/>
          </p:cNvSpPr>
          <p:nvPr>
            <p:ph type="sldNum" sz="quarter" idx="12"/>
          </p:nvPr>
        </p:nvSpPr>
        <p:spPr>
          <a:xfrm>
            <a:off x="7010400" y="6248400"/>
            <a:ext cx="1905000" cy="457200"/>
          </a:xfrm>
        </p:spPr>
        <p:txBody>
          <a:bodyPr/>
          <a:lstStyle>
            <a:lvl1pPr>
              <a:defRPr/>
            </a:lvl1pPr>
          </a:lstStyle>
          <a:p>
            <a:fld id="{B4D50E1E-3A5B-4665-8874-91713BBE807A}"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2819400" y="609600"/>
            <a:ext cx="6096000" cy="5486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304800" y="6248400"/>
            <a:ext cx="1905000" cy="457200"/>
          </a:xfrm>
        </p:spPr>
        <p:txBody>
          <a:bodyPr/>
          <a:lstStyle>
            <a:lvl1pPr>
              <a:defRPr/>
            </a:lvl1pPr>
          </a:lstStyle>
          <a:p>
            <a:endParaRPr lang="en-US"/>
          </a:p>
        </p:txBody>
      </p:sp>
      <p:sp>
        <p:nvSpPr>
          <p:cNvPr id="4" name="Footer Placeholder 3"/>
          <p:cNvSpPr>
            <a:spLocks noGrp="1"/>
          </p:cNvSpPr>
          <p:nvPr>
            <p:ph type="ftr" sz="quarter" idx="11"/>
          </p:nvPr>
        </p:nvSpPr>
        <p:spPr>
          <a:xfrm>
            <a:off x="3581400" y="6248400"/>
            <a:ext cx="2895600" cy="457200"/>
          </a:xfrm>
        </p:spPr>
        <p:txBody>
          <a:bodyPr/>
          <a:lstStyle>
            <a:lvl1pPr>
              <a:defRPr/>
            </a:lvl1pPr>
          </a:lstStyle>
          <a:p>
            <a:endParaRPr lang="en-US"/>
          </a:p>
        </p:txBody>
      </p:sp>
      <p:sp>
        <p:nvSpPr>
          <p:cNvPr id="5" name="Slide Number Placeholder 4"/>
          <p:cNvSpPr>
            <a:spLocks noGrp="1"/>
          </p:cNvSpPr>
          <p:nvPr>
            <p:ph type="sldNum" sz="quarter" idx="12"/>
          </p:nvPr>
        </p:nvSpPr>
        <p:spPr>
          <a:xfrm>
            <a:off x="7010400" y="6248400"/>
            <a:ext cx="1905000" cy="457200"/>
          </a:xfrm>
        </p:spPr>
        <p:txBody>
          <a:bodyPr/>
          <a:lstStyle>
            <a:lvl1pPr>
              <a:defRPr/>
            </a:lvl1pPr>
          </a:lstStyle>
          <a:p>
            <a:fld id="{E296E1BE-2B03-445C-9776-651C31EA1012}" type="slidenum">
              <a:rPr lang="en-US"/>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19400" y="609600"/>
            <a:ext cx="60960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2819400" y="1981200"/>
            <a:ext cx="2971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943600" y="1981200"/>
            <a:ext cx="2971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304800" y="6248400"/>
            <a:ext cx="1905000" cy="457200"/>
          </a:xfrm>
        </p:spPr>
        <p:txBody>
          <a:bodyPr/>
          <a:lstStyle>
            <a:lvl1pPr>
              <a:defRPr/>
            </a:lvl1pPr>
          </a:lstStyle>
          <a:p>
            <a:endParaRPr lang="en-US"/>
          </a:p>
        </p:txBody>
      </p:sp>
      <p:sp>
        <p:nvSpPr>
          <p:cNvPr id="6" name="Footer Placeholder 5"/>
          <p:cNvSpPr>
            <a:spLocks noGrp="1"/>
          </p:cNvSpPr>
          <p:nvPr>
            <p:ph type="ftr" sz="quarter" idx="11"/>
          </p:nvPr>
        </p:nvSpPr>
        <p:spPr>
          <a:xfrm>
            <a:off x="3581400" y="62484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7010400" y="6248400"/>
            <a:ext cx="1905000" cy="457200"/>
          </a:xfrm>
        </p:spPr>
        <p:txBody>
          <a:bodyPr/>
          <a:lstStyle>
            <a:lvl1pPr>
              <a:defRPr/>
            </a:lvl1pPr>
          </a:lstStyle>
          <a:p>
            <a:fld id="{1AA30A65-C80E-4C2F-9AF3-F452A9364ECE}"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FED35EE-4FBA-4A7C-8D6E-BD15B371B696}"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6F926A6-7E19-4E95-8554-34245B42000C}"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819400" y="1981200"/>
            <a:ext cx="2971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943600" y="1981200"/>
            <a:ext cx="2971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5DCCD1D-50D0-4AC5-BE5C-10EF7F5E455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5925C6D7-1A43-4B5F-BA38-4454C99C5875}"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59E34DC8-81A0-4EF8-8CEF-05BF29773D9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4142AE73-83B3-4521-873C-1B494B85C1AF}"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8899DFB-920C-4162-87E3-799E502B0D6A}"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940B559-F117-4879-B3E9-D59348BAED51}"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title"/>
          </p:nvPr>
        </p:nvSpPr>
        <p:spPr bwMode="auto">
          <a:xfrm>
            <a:off x="2819400" y="609600"/>
            <a:ext cx="6096000" cy="1143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en-US" smtClean="0"/>
              <a:t>Click to edit Master title style</a:t>
            </a:r>
          </a:p>
        </p:txBody>
      </p:sp>
      <p:sp>
        <p:nvSpPr>
          <p:cNvPr id="1028" name="Rectangle 4"/>
          <p:cNvSpPr>
            <a:spLocks noGrp="1" noChangeArrowheads="1"/>
          </p:cNvSpPr>
          <p:nvPr>
            <p:ph type="body" idx="1"/>
          </p:nvPr>
        </p:nvSpPr>
        <p:spPr bwMode="auto">
          <a:xfrm>
            <a:off x="2819400" y="1981200"/>
            <a:ext cx="6096000" cy="41148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5"/>
          <p:cNvSpPr>
            <a:spLocks noGrp="1" noChangeArrowheads="1"/>
          </p:cNvSpPr>
          <p:nvPr>
            <p:ph type="dt" sz="half" idx="2"/>
          </p:nvPr>
        </p:nvSpPr>
        <p:spPr bwMode="auto">
          <a:xfrm>
            <a:off x="3048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spcBef>
                <a:spcPct val="0"/>
              </a:spcBef>
              <a:buClrTx/>
              <a:buFontTx/>
              <a:buNone/>
              <a:defRPr sz="1400">
                <a:solidFill>
                  <a:schemeClr val="tx1"/>
                </a:solidFill>
              </a:defRPr>
            </a:lvl1pPr>
          </a:lstStyle>
          <a:p>
            <a:endParaRPr lang="en-US"/>
          </a:p>
        </p:txBody>
      </p:sp>
      <p:sp>
        <p:nvSpPr>
          <p:cNvPr id="1030" name="Rectangle 6"/>
          <p:cNvSpPr>
            <a:spLocks noGrp="1" noChangeArrowheads="1"/>
          </p:cNvSpPr>
          <p:nvPr>
            <p:ph type="ftr" sz="quarter" idx="3"/>
          </p:nvPr>
        </p:nvSpPr>
        <p:spPr bwMode="auto">
          <a:xfrm>
            <a:off x="3581400" y="6248400"/>
            <a:ext cx="28956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a:spcBef>
                <a:spcPct val="0"/>
              </a:spcBef>
              <a:buClrTx/>
              <a:buFontTx/>
              <a:buNone/>
              <a:defRPr sz="1400">
                <a:solidFill>
                  <a:schemeClr val="tx1"/>
                </a:solidFill>
              </a:defRPr>
            </a:lvl1pPr>
          </a:lstStyle>
          <a:p>
            <a:endParaRPr lang="en-US"/>
          </a:p>
        </p:txBody>
      </p:sp>
      <p:sp>
        <p:nvSpPr>
          <p:cNvPr id="1031" name="Rectangle 7"/>
          <p:cNvSpPr>
            <a:spLocks noGrp="1" noChangeArrowheads="1"/>
          </p:cNvSpPr>
          <p:nvPr>
            <p:ph type="sldNum" sz="quarter" idx="4"/>
          </p:nvPr>
        </p:nvSpPr>
        <p:spPr bwMode="auto">
          <a:xfrm>
            <a:off x="7010400" y="62484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spcBef>
                <a:spcPct val="0"/>
              </a:spcBef>
              <a:buClrTx/>
              <a:buFontTx/>
              <a:buNone/>
              <a:defRPr sz="1400">
                <a:solidFill>
                  <a:schemeClr val="tx1"/>
                </a:solidFill>
              </a:defRPr>
            </a:lvl1pPr>
          </a:lstStyle>
          <a:p>
            <a:fld id="{D4E26925-D996-43DE-A375-317EE7BCB412}"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rtl="0" fontAlgn="base">
        <a:lnSpc>
          <a:spcPct val="70000"/>
        </a:lnSpc>
        <a:spcBef>
          <a:spcPct val="0"/>
        </a:spcBef>
        <a:spcAft>
          <a:spcPct val="0"/>
        </a:spcAft>
        <a:defRPr sz="4800" b="1">
          <a:solidFill>
            <a:schemeClr val="bg1"/>
          </a:solidFill>
          <a:latin typeface="+mj-lt"/>
          <a:ea typeface="+mj-ea"/>
          <a:cs typeface="+mj-cs"/>
        </a:defRPr>
      </a:lvl1pPr>
      <a:lvl2pPr algn="l" rtl="0" fontAlgn="base">
        <a:lnSpc>
          <a:spcPct val="70000"/>
        </a:lnSpc>
        <a:spcBef>
          <a:spcPct val="0"/>
        </a:spcBef>
        <a:spcAft>
          <a:spcPct val="0"/>
        </a:spcAft>
        <a:defRPr sz="4800" b="1">
          <a:solidFill>
            <a:schemeClr val="bg1"/>
          </a:solidFill>
          <a:latin typeface="Arial Narrow" pitchFamily="34" charset="0"/>
        </a:defRPr>
      </a:lvl2pPr>
      <a:lvl3pPr algn="l" rtl="0" fontAlgn="base">
        <a:lnSpc>
          <a:spcPct val="70000"/>
        </a:lnSpc>
        <a:spcBef>
          <a:spcPct val="0"/>
        </a:spcBef>
        <a:spcAft>
          <a:spcPct val="0"/>
        </a:spcAft>
        <a:defRPr sz="4800" b="1">
          <a:solidFill>
            <a:schemeClr val="bg1"/>
          </a:solidFill>
          <a:latin typeface="Arial Narrow" pitchFamily="34" charset="0"/>
        </a:defRPr>
      </a:lvl3pPr>
      <a:lvl4pPr algn="l" rtl="0" fontAlgn="base">
        <a:lnSpc>
          <a:spcPct val="70000"/>
        </a:lnSpc>
        <a:spcBef>
          <a:spcPct val="0"/>
        </a:spcBef>
        <a:spcAft>
          <a:spcPct val="0"/>
        </a:spcAft>
        <a:defRPr sz="4800" b="1">
          <a:solidFill>
            <a:schemeClr val="bg1"/>
          </a:solidFill>
          <a:latin typeface="Arial Narrow" pitchFamily="34" charset="0"/>
        </a:defRPr>
      </a:lvl4pPr>
      <a:lvl5pPr algn="l" rtl="0" fontAlgn="base">
        <a:lnSpc>
          <a:spcPct val="70000"/>
        </a:lnSpc>
        <a:spcBef>
          <a:spcPct val="0"/>
        </a:spcBef>
        <a:spcAft>
          <a:spcPct val="0"/>
        </a:spcAft>
        <a:defRPr sz="4800" b="1">
          <a:solidFill>
            <a:schemeClr val="bg1"/>
          </a:solidFill>
          <a:latin typeface="Arial Narrow" pitchFamily="34" charset="0"/>
        </a:defRPr>
      </a:lvl5pPr>
      <a:lvl6pPr marL="457200" algn="l" rtl="0" fontAlgn="base">
        <a:lnSpc>
          <a:spcPct val="70000"/>
        </a:lnSpc>
        <a:spcBef>
          <a:spcPct val="0"/>
        </a:spcBef>
        <a:spcAft>
          <a:spcPct val="0"/>
        </a:spcAft>
        <a:defRPr sz="4800" b="1">
          <a:solidFill>
            <a:schemeClr val="bg1"/>
          </a:solidFill>
          <a:latin typeface="Arial Narrow" pitchFamily="34" charset="0"/>
        </a:defRPr>
      </a:lvl6pPr>
      <a:lvl7pPr marL="914400" algn="l" rtl="0" fontAlgn="base">
        <a:lnSpc>
          <a:spcPct val="70000"/>
        </a:lnSpc>
        <a:spcBef>
          <a:spcPct val="0"/>
        </a:spcBef>
        <a:spcAft>
          <a:spcPct val="0"/>
        </a:spcAft>
        <a:defRPr sz="4800" b="1">
          <a:solidFill>
            <a:schemeClr val="bg1"/>
          </a:solidFill>
          <a:latin typeface="Arial Narrow" pitchFamily="34" charset="0"/>
        </a:defRPr>
      </a:lvl7pPr>
      <a:lvl8pPr marL="1371600" algn="l" rtl="0" fontAlgn="base">
        <a:lnSpc>
          <a:spcPct val="70000"/>
        </a:lnSpc>
        <a:spcBef>
          <a:spcPct val="0"/>
        </a:spcBef>
        <a:spcAft>
          <a:spcPct val="0"/>
        </a:spcAft>
        <a:defRPr sz="4800" b="1">
          <a:solidFill>
            <a:schemeClr val="bg1"/>
          </a:solidFill>
          <a:latin typeface="Arial Narrow" pitchFamily="34" charset="0"/>
        </a:defRPr>
      </a:lvl8pPr>
      <a:lvl9pPr marL="1828800" algn="l" rtl="0" fontAlgn="base">
        <a:lnSpc>
          <a:spcPct val="70000"/>
        </a:lnSpc>
        <a:spcBef>
          <a:spcPct val="0"/>
        </a:spcBef>
        <a:spcAft>
          <a:spcPct val="0"/>
        </a:spcAft>
        <a:defRPr sz="4800" b="1">
          <a:solidFill>
            <a:schemeClr val="bg1"/>
          </a:solidFill>
          <a:latin typeface="Arial Narrow" pitchFamily="34" charset="0"/>
        </a:defRPr>
      </a:lvl9pPr>
    </p:titleStyle>
    <p:bodyStyle>
      <a:lvl1pPr marL="342900" indent="-342900" algn="l" rtl="0" fontAlgn="base">
        <a:spcBef>
          <a:spcPct val="20000"/>
        </a:spcBef>
        <a:spcAft>
          <a:spcPct val="0"/>
        </a:spcAft>
        <a:buClr>
          <a:schemeClr val="bg1"/>
        </a:buClr>
        <a:buFont typeface="Wingdings" pitchFamily="2" charset="2"/>
        <a:buChar char="ü"/>
        <a:defRPr sz="2800">
          <a:solidFill>
            <a:schemeClr val="bg1"/>
          </a:solidFill>
          <a:latin typeface="+mn-lt"/>
          <a:ea typeface="+mn-ea"/>
          <a:cs typeface="+mn-cs"/>
        </a:defRPr>
      </a:lvl1pPr>
      <a:lvl2pPr marL="742950" indent="-285750" algn="l" rtl="0" fontAlgn="base">
        <a:spcBef>
          <a:spcPct val="20000"/>
        </a:spcBef>
        <a:spcAft>
          <a:spcPct val="0"/>
        </a:spcAft>
        <a:buClr>
          <a:schemeClr val="bg1"/>
        </a:buClr>
        <a:buFont typeface="Wingdings" pitchFamily="2" charset="2"/>
        <a:buChar char="ü"/>
        <a:defRPr sz="2600">
          <a:solidFill>
            <a:schemeClr val="bg1"/>
          </a:solidFill>
          <a:latin typeface="+mn-lt"/>
        </a:defRPr>
      </a:lvl2pPr>
      <a:lvl3pPr marL="1143000" indent="-228600" algn="l" rtl="0" fontAlgn="base">
        <a:spcBef>
          <a:spcPct val="20000"/>
        </a:spcBef>
        <a:spcAft>
          <a:spcPct val="0"/>
        </a:spcAft>
        <a:buClr>
          <a:schemeClr val="bg1"/>
        </a:buClr>
        <a:buFont typeface="Wingdings" pitchFamily="2" charset="2"/>
        <a:buChar char="ü"/>
        <a:defRPr sz="2400">
          <a:solidFill>
            <a:schemeClr val="bg1"/>
          </a:solidFill>
          <a:latin typeface="+mn-lt"/>
        </a:defRPr>
      </a:lvl3pPr>
      <a:lvl4pPr marL="1600200" indent="-228600" algn="l" rtl="0" fontAlgn="base">
        <a:spcBef>
          <a:spcPct val="20000"/>
        </a:spcBef>
        <a:spcAft>
          <a:spcPct val="0"/>
        </a:spcAft>
        <a:buClr>
          <a:schemeClr val="bg1"/>
        </a:buClr>
        <a:buFont typeface="Wingdings" pitchFamily="2" charset="2"/>
        <a:buChar char="ü"/>
        <a:defRPr sz="2000">
          <a:solidFill>
            <a:schemeClr val="bg1"/>
          </a:solidFill>
          <a:latin typeface="+mn-lt"/>
        </a:defRPr>
      </a:lvl4pPr>
      <a:lvl5pPr marL="2057400" indent="-228600" algn="l" rtl="0" fontAlgn="base">
        <a:spcBef>
          <a:spcPct val="20000"/>
        </a:spcBef>
        <a:spcAft>
          <a:spcPct val="0"/>
        </a:spcAft>
        <a:buClr>
          <a:schemeClr val="bg1"/>
        </a:buClr>
        <a:buFont typeface="Wingdings" pitchFamily="2" charset="2"/>
        <a:buChar char="ü"/>
        <a:defRPr sz="2000">
          <a:solidFill>
            <a:schemeClr val="bg1"/>
          </a:solidFill>
          <a:latin typeface="+mn-lt"/>
        </a:defRPr>
      </a:lvl5pPr>
      <a:lvl6pPr marL="2514600" indent="-228600" algn="l" rtl="0" fontAlgn="base">
        <a:spcBef>
          <a:spcPct val="20000"/>
        </a:spcBef>
        <a:spcAft>
          <a:spcPct val="0"/>
        </a:spcAft>
        <a:buClr>
          <a:schemeClr val="bg1"/>
        </a:buClr>
        <a:buFont typeface="Wingdings" pitchFamily="2" charset="2"/>
        <a:buChar char="ü"/>
        <a:defRPr sz="2000">
          <a:solidFill>
            <a:schemeClr val="bg1"/>
          </a:solidFill>
          <a:latin typeface="+mn-lt"/>
        </a:defRPr>
      </a:lvl6pPr>
      <a:lvl7pPr marL="2971800" indent="-228600" algn="l" rtl="0" fontAlgn="base">
        <a:spcBef>
          <a:spcPct val="20000"/>
        </a:spcBef>
        <a:spcAft>
          <a:spcPct val="0"/>
        </a:spcAft>
        <a:buClr>
          <a:schemeClr val="bg1"/>
        </a:buClr>
        <a:buFont typeface="Wingdings" pitchFamily="2" charset="2"/>
        <a:buChar char="ü"/>
        <a:defRPr sz="2000">
          <a:solidFill>
            <a:schemeClr val="bg1"/>
          </a:solidFill>
          <a:latin typeface="+mn-lt"/>
        </a:defRPr>
      </a:lvl7pPr>
      <a:lvl8pPr marL="3429000" indent="-228600" algn="l" rtl="0" fontAlgn="base">
        <a:spcBef>
          <a:spcPct val="20000"/>
        </a:spcBef>
        <a:spcAft>
          <a:spcPct val="0"/>
        </a:spcAft>
        <a:buClr>
          <a:schemeClr val="bg1"/>
        </a:buClr>
        <a:buFont typeface="Wingdings" pitchFamily="2" charset="2"/>
        <a:buChar char="ü"/>
        <a:defRPr sz="2000">
          <a:solidFill>
            <a:schemeClr val="bg1"/>
          </a:solidFill>
          <a:latin typeface="+mn-lt"/>
        </a:defRPr>
      </a:lvl8pPr>
      <a:lvl9pPr marL="3886200" indent="-228600" algn="l" rtl="0" fontAlgn="base">
        <a:spcBef>
          <a:spcPct val="20000"/>
        </a:spcBef>
        <a:spcAft>
          <a:spcPct val="0"/>
        </a:spcAft>
        <a:buClr>
          <a:schemeClr val="bg1"/>
        </a:buClr>
        <a:buFont typeface="Wingdings" pitchFamily="2" charset="2"/>
        <a:buChar char="ü"/>
        <a:defRPr sz="20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6.xml"/><Relationship Id="rId1" Type="http://schemas.openxmlformats.org/officeDocument/2006/relationships/vmlDrawing" Target="../drawings/vmlDrawing4.vml"/><Relationship Id="rId4" Type="http://schemas.openxmlformats.org/officeDocument/2006/relationships/oleObject" Target="../embeddings/Microsoft_Office_Word_97_-_2003_Document1.doc"/></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oleObject" Target="../embeddings/oleObject4.bin"/></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6.xml"/><Relationship Id="rId1" Type="http://schemas.openxmlformats.org/officeDocument/2006/relationships/vmlDrawing" Target="../drawings/vmlDrawing6.vml"/><Relationship Id="rId4" Type="http://schemas.openxmlformats.org/officeDocument/2006/relationships/oleObject" Target="../embeddings/oleObject5.bin"/></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oleObject" Target="../embeddings/oleObject7.bin"/><Relationship Id="rId4" Type="http://schemas.openxmlformats.org/officeDocument/2006/relationships/oleObject" Target="../embeddings/oleObject6.bin"/></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13.bin"/><Relationship Id="rId3" Type="http://schemas.openxmlformats.org/officeDocument/2006/relationships/oleObject" Target="../embeddings/oleObject8.bin"/><Relationship Id="rId7" Type="http://schemas.openxmlformats.org/officeDocument/2006/relationships/oleObject" Target="../embeddings/oleObject12.bin"/><Relationship Id="rId2" Type="http://schemas.openxmlformats.org/officeDocument/2006/relationships/slideLayout" Target="../slideLayouts/slideLayout12.xml"/><Relationship Id="rId1" Type="http://schemas.openxmlformats.org/officeDocument/2006/relationships/vmlDrawing" Target="../drawings/vmlDrawing8.vml"/><Relationship Id="rId6" Type="http://schemas.openxmlformats.org/officeDocument/2006/relationships/oleObject" Target="../embeddings/oleObject11.bin"/><Relationship Id="rId5" Type="http://schemas.openxmlformats.org/officeDocument/2006/relationships/oleObject" Target="../embeddings/oleObject10.bin"/><Relationship Id="rId4" Type="http://schemas.openxmlformats.org/officeDocument/2006/relationships/oleObject" Target="../embeddings/oleObject9.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19.bin"/><Relationship Id="rId3" Type="http://schemas.openxmlformats.org/officeDocument/2006/relationships/oleObject" Target="../embeddings/oleObject14.bin"/><Relationship Id="rId7"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oleObject" Target="../embeddings/oleObject17.bin"/><Relationship Id="rId5" Type="http://schemas.openxmlformats.org/officeDocument/2006/relationships/oleObject" Target="../embeddings/oleObject16.bin"/><Relationship Id="rId4" Type="http://schemas.openxmlformats.org/officeDocument/2006/relationships/oleObject" Target="../embeddings/oleObject15.bin"/><Relationship Id="rId9" Type="http://schemas.openxmlformats.org/officeDocument/2006/relationships/oleObject" Target="../embeddings/oleObject20.bin"/></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6.xml"/><Relationship Id="rId1" Type="http://schemas.openxmlformats.org/officeDocument/2006/relationships/vmlDrawing" Target="../drawings/vmlDrawing10.vml"/><Relationship Id="rId4" Type="http://schemas.openxmlformats.org/officeDocument/2006/relationships/oleObject" Target="../embeddings/oleObject22.bin"/></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23.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oleObject" Target="../embeddings/oleObject24.bin"/></Relationships>
</file>

<file path=ppt/slides/_rels/slide26.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Layout" Target="../slideLayouts/slideLayout6.xml"/><Relationship Id="rId1" Type="http://schemas.openxmlformats.org/officeDocument/2006/relationships/vmlDrawing" Target="../drawings/vmlDrawing12.vml"/><Relationship Id="rId4" Type="http://schemas.openxmlformats.org/officeDocument/2006/relationships/oleObject" Target="../embeddings/oleObject26.bin"/></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slideLayout" Target="../slideLayouts/slideLayout6.xml"/><Relationship Id="rId1" Type="http://schemas.openxmlformats.org/officeDocument/2006/relationships/vmlDrawing" Target="../drawings/vmlDrawing13.v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6.xml"/><Relationship Id="rId1" Type="http://schemas.openxmlformats.org/officeDocument/2006/relationships/vmlDrawing" Target="../drawings/vmlDrawing1.v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13.xml"/><Relationship Id="rId1" Type="http://schemas.openxmlformats.org/officeDocument/2006/relationships/vmlDrawing" Target="../drawings/vmlDrawing14.vml"/><Relationship Id="rId5" Type="http://schemas.openxmlformats.org/officeDocument/2006/relationships/oleObject" Target="../embeddings/oleObject30.bin"/><Relationship Id="rId4" Type="http://schemas.openxmlformats.org/officeDocument/2006/relationships/oleObject" Target="../embeddings/oleObject29.bin"/></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vmlDrawing" Target="../drawings/vmlDrawing15.vml"/><Relationship Id="rId4" Type="http://schemas.openxmlformats.org/officeDocument/2006/relationships/oleObject" Target="../embeddings/oleObject31.bin"/></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32.bin"/><Relationship Id="rId2" Type="http://schemas.openxmlformats.org/officeDocument/2006/relationships/slideLayout" Target="../slideLayouts/slideLayout6.xml"/><Relationship Id="rId1" Type="http://schemas.openxmlformats.org/officeDocument/2006/relationships/vmlDrawing" Target="../drawings/vmlDrawing16.vml"/></Relationships>
</file>

<file path=ppt/slides/_rels/slide36.xml.rels><?xml version="1.0" encoding="UTF-8" standalone="yes"?>
<Relationships xmlns="http://schemas.openxmlformats.org/package/2006/relationships"><Relationship Id="rId2" Type="http://schemas.openxmlformats.org/officeDocument/2006/relationships/image" Target="../media/image32.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6.xml"/><Relationship Id="rId1" Type="http://schemas.openxmlformats.org/officeDocument/2006/relationships/vmlDrawing" Target="../drawings/vmlDrawing2.v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6.xml"/><Relationship Id="rId1" Type="http://schemas.openxmlformats.org/officeDocument/2006/relationships/vmlDrawing" Target="../drawings/vmlDrawing3.v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20" name="Rectangle 4"/>
          <p:cNvSpPr>
            <a:spLocks noChangeArrowheads="1"/>
          </p:cNvSpPr>
          <p:nvPr/>
        </p:nvSpPr>
        <p:spPr bwMode="auto">
          <a:xfrm>
            <a:off x="0" y="1752600"/>
            <a:ext cx="9144000" cy="4524315"/>
          </a:xfrm>
          <a:prstGeom prst="rect">
            <a:avLst/>
          </a:prstGeom>
          <a:noFill/>
          <a:ln w="9525">
            <a:noFill/>
            <a:miter lim="800000"/>
            <a:headEnd/>
            <a:tailEnd/>
          </a:ln>
          <a:effectLst/>
        </p:spPr>
        <p:txBody>
          <a:bodyPr>
            <a:spAutoFit/>
          </a:bodyPr>
          <a:lstStyle/>
          <a:p>
            <a:pPr eaLnBrk="0" hangingPunct="0">
              <a:spcBef>
                <a:spcPct val="0"/>
              </a:spcBef>
              <a:buClrTx/>
              <a:buFontTx/>
              <a:buChar char="•"/>
            </a:pPr>
            <a:r>
              <a:rPr lang="en-US" sz="3200" dirty="0"/>
              <a:t>  </a:t>
            </a:r>
            <a:r>
              <a:rPr lang="en-US" sz="3200" u="sng" dirty="0"/>
              <a:t>Plots or Graphs</a:t>
            </a:r>
            <a:r>
              <a:rPr lang="en-US" sz="3200" dirty="0"/>
              <a:t> - Generally the most 		effective format for displaying and 		conveying the interrelation of 			experimental variables.</a:t>
            </a:r>
          </a:p>
          <a:p>
            <a:pPr eaLnBrk="0" hangingPunct="0">
              <a:spcBef>
                <a:spcPct val="0"/>
              </a:spcBef>
              <a:buClrTx/>
              <a:buFontTx/>
              <a:buChar char="•"/>
            </a:pPr>
            <a:endParaRPr lang="en-US" sz="3200" dirty="0"/>
          </a:p>
          <a:p>
            <a:pPr eaLnBrk="0" hangingPunct="0">
              <a:spcBef>
                <a:spcPct val="0"/>
              </a:spcBef>
              <a:buClrTx/>
              <a:buFontTx/>
              <a:buChar char="•"/>
            </a:pPr>
            <a:r>
              <a:rPr lang="en-US" sz="3200" dirty="0"/>
              <a:t> </a:t>
            </a:r>
            <a:r>
              <a:rPr lang="en-US" sz="3200" u="sng" dirty="0"/>
              <a:t>Sketches</a:t>
            </a:r>
            <a:r>
              <a:rPr lang="en-US" sz="3200" dirty="0"/>
              <a:t> - Quick and informal method of 	sharing ideas with others or clarify 		concepts for yourself.  Free body 		diagrams (FBDs) are an example.</a:t>
            </a:r>
          </a:p>
        </p:txBody>
      </p:sp>
      <p:sp>
        <p:nvSpPr>
          <p:cNvPr id="86021" name="Rectangle 5"/>
          <p:cNvSpPr>
            <a:spLocks noChangeArrowheads="1"/>
          </p:cNvSpPr>
          <p:nvPr/>
        </p:nvSpPr>
        <p:spPr bwMode="auto">
          <a:xfrm>
            <a:off x="0" y="0"/>
            <a:ext cx="9144000" cy="1143000"/>
          </a:xfrm>
          <a:prstGeom prst="rect">
            <a:avLst/>
          </a:prstGeom>
          <a:noFill/>
          <a:ln w="9525">
            <a:noFill/>
            <a:miter lim="800000"/>
            <a:headEnd/>
            <a:tailEnd/>
          </a:ln>
          <a:effectLst/>
        </p:spPr>
        <p:txBody>
          <a:bodyPr lIns="91435" tIns="45718" rIns="91435" bIns="45718" anchor="ctr"/>
          <a:lstStyle/>
          <a:p>
            <a:pPr algn="ctr">
              <a:lnSpc>
                <a:spcPct val="70000"/>
              </a:lnSpc>
              <a:spcBef>
                <a:spcPct val="0"/>
              </a:spcBef>
              <a:buClrTx/>
              <a:buFontTx/>
              <a:buNone/>
            </a:pPr>
            <a:r>
              <a:rPr lang="en-US" sz="4000" b="1" dirty="0"/>
              <a:t>Plots, Graphs, and Sketches (1.1)</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ChangeArrowheads="1"/>
          </p:cNvSpPr>
          <p:nvPr/>
        </p:nvSpPr>
        <p:spPr bwMode="auto">
          <a:xfrm>
            <a:off x="3581400" y="381000"/>
            <a:ext cx="8915400" cy="685800"/>
          </a:xfrm>
          <a:prstGeom prst="rect">
            <a:avLst/>
          </a:prstGeom>
          <a:noFill/>
          <a:ln w="9525">
            <a:noFill/>
            <a:miter lim="800000"/>
            <a:headEnd/>
            <a:tailEnd/>
          </a:ln>
          <a:effectLst/>
        </p:spPr>
        <p:txBody>
          <a:bodyPr lIns="91435" tIns="45718" rIns="91435" bIns="45718" anchor="ctr"/>
          <a:lstStyle/>
          <a:p>
            <a:pPr>
              <a:lnSpc>
                <a:spcPct val="70000"/>
              </a:lnSpc>
              <a:spcBef>
                <a:spcPct val="0"/>
              </a:spcBef>
              <a:buClrTx/>
              <a:buFontTx/>
              <a:buNone/>
            </a:pPr>
            <a:r>
              <a:rPr lang="en-US" sz="4000" b="1" dirty="0"/>
              <a:t>Units</a:t>
            </a:r>
            <a:r>
              <a:rPr lang="en-US" sz="4000" dirty="0"/>
              <a:t> </a:t>
            </a:r>
          </a:p>
        </p:txBody>
      </p:sp>
      <p:graphicFrame>
        <p:nvGraphicFramePr>
          <p:cNvPr id="144387" name="Object 3"/>
          <p:cNvGraphicFramePr>
            <a:graphicFrameLocks noChangeAspect="1"/>
          </p:cNvGraphicFramePr>
          <p:nvPr/>
        </p:nvGraphicFramePr>
        <p:xfrm>
          <a:off x="606425" y="1900238"/>
          <a:ext cx="8169275" cy="2660650"/>
        </p:xfrm>
        <a:graphic>
          <a:graphicData uri="http://schemas.openxmlformats.org/presentationml/2006/ole">
            <p:oleObj spid="_x0000_s144387" name="Document" r:id="rId4" imgW="6838090" imgH="2231451" progId="Word.Document.8">
              <p:embed/>
            </p:oleObj>
          </a:graphicData>
        </a:graphic>
      </p:graphicFrame>
      <p:sp>
        <p:nvSpPr>
          <p:cNvPr id="144388" name="Text Box 4"/>
          <p:cNvSpPr txBox="1">
            <a:spLocks noChangeArrowheads="1"/>
          </p:cNvSpPr>
          <p:nvPr/>
        </p:nvSpPr>
        <p:spPr bwMode="auto">
          <a:xfrm>
            <a:off x="533400" y="4953000"/>
            <a:ext cx="8382000" cy="1554163"/>
          </a:xfrm>
          <a:prstGeom prst="rect">
            <a:avLst/>
          </a:prstGeom>
          <a:noFill/>
          <a:ln w="9525">
            <a:noFill/>
            <a:miter lim="800000"/>
            <a:headEnd/>
            <a:tailEnd/>
          </a:ln>
          <a:effectLst/>
        </p:spPr>
        <p:txBody>
          <a:bodyPr>
            <a:spAutoFit/>
          </a:bodyPr>
          <a:lstStyle/>
          <a:p>
            <a:pPr eaLnBrk="0" hangingPunct="0">
              <a:spcBef>
                <a:spcPct val="0"/>
              </a:spcBef>
              <a:buClrTx/>
              <a:buFont typeface="Symbol" pitchFamily="18" charset="2"/>
              <a:buChar char="Þ"/>
            </a:pPr>
            <a:r>
              <a:rPr lang="en-US" sz="3200" dirty="0">
                <a:sym typeface="Symbol" pitchFamily="18" charset="2"/>
              </a:rPr>
              <a:t>  1 slug is defined as the mass that will</a:t>
            </a:r>
          </a:p>
          <a:p>
            <a:pPr eaLnBrk="0" hangingPunct="0">
              <a:spcBef>
                <a:spcPct val="0"/>
              </a:spcBef>
              <a:buClrTx/>
              <a:buFont typeface="Symbol" pitchFamily="18" charset="2"/>
              <a:buNone/>
            </a:pPr>
            <a:r>
              <a:rPr lang="en-US" sz="3200" dirty="0">
                <a:sym typeface="Symbol" pitchFamily="18" charset="2"/>
              </a:rPr>
              <a:t>     be accelerated at a rate of 1 ft/s</a:t>
            </a:r>
            <a:r>
              <a:rPr lang="en-US" sz="3200" baseline="30000" dirty="0">
                <a:sym typeface="Symbol" pitchFamily="18" charset="2"/>
              </a:rPr>
              <a:t>2</a:t>
            </a:r>
            <a:r>
              <a:rPr lang="en-US" sz="3200" dirty="0">
                <a:sym typeface="Symbol" pitchFamily="18" charset="2"/>
              </a:rPr>
              <a:t> by a</a:t>
            </a:r>
          </a:p>
          <a:p>
            <a:pPr eaLnBrk="0" hangingPunct="0">
              <a:spcBef>
                <a:spcPct val="0"/>
              </a:spcBef>
              <a:buClrTx/>
              <a:buFont typeface="Symbol" pitchFamily="18" charset="2"/>
              <a:buNone/>
            </a:pPr>
            <a:r>
              <a:rPr lang="en-US" sz="3200" dirty="0">
                <a:sym typeface="Symbol" pitchFamily="18" charset="2"/>
              </a:rPr>
              <a:t>     1 lb force.</a:t>
            </a:r>
            <a:endParaRPr lang="en-US" sz="32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title"/>
          </p:nvPr>
        </p:nvSpPr>
        <p:spPr>
          <a:xfrm>
            <a:off x="609600" y="304800"/>
            <a:ext cx="7772400" cy="1143000"/>
          </a:xfrm>
        </p:spPr>
        <p:txBody>
          <a:bodyPr/>
          <a:lstStyle/>
          <a:p>
            <a:pPr algn="ctr"/>
            <a:r>
              <a:rPr lang="en-US" dirty="0"/>
              <a:t>Unit Analysis</a:t>
            </a:r>
          </a:p>
        </p:txBody>
      </p:sp>
      <p:sp>
        <p:nvSpPr>
          <p:cNvPr id="136195" name="Rectangle 3"/>
          <p:cNvSpPr>
            <a:spLocks noGrp="1" noChangeArrowheads="1"/>
          </p:cNvSpPr>
          <p:nvPr>
            <p:ph type="body" idx="1"/>
          </p:nvPr>
        </p:nvSpPr>
        <p:spPr>
          <a:xfrm>
            <a:off x="762000" y="1600200"/>
            <a:ext cx="7772400" cy="4572000"/>
          </a:xfrm>
        </p:spPr>
        <p:txBody>
          <a:bodyPr/>
          <a:lstStyle/>
          <a:p>
            <a:pPr>
              <a:lnSpc>
                <a:spcPct val="110000"/>
              </a:lnSpc>
              <a:spcBef>
                <a:spcPct val="0"/>
              </a:spcBef>
              <a:buFont typeface="Wingdings" pitchFamily="2" charset="2"/>
              <a:buNone/>
            </a:pPr>
            <a:r>
              <a:rPr lang="en-US" altLang="ko-KR" sz="2000" dirty="0">
                <a:ea typeface="굴림" pitchFamily="50" charset="-127"/>
              </a:rPr>
              <a:t>If you  get unreasonable values:</a:t>
            </a:r>
          </a:p>
          <a:p>
            <a:pPr>
              <a:lnSpc>
                <a:spcPct val="110000"/>
              </a:lnSpc>
              <a:spcBef>
                <a:spcPct val="0"/>
              </a:spcBef>
              <a:buClrTx/>
              <a:buFontTx/>
              <a:buNone/>
            </a:pPr>
            <a:r>
              <a:rPr lang="en-US" altLang="ko-KR" sz="2000" dirty="0">
                <a:ea typeface="굴림" pitchFamily="50" charset="-127"/>
              </a:rPr>
              <a:t>      - check the units in the process of calculations</a:t>
            </a:r>
          </a:p>
          <a:p>
            <a:pPr>
              <a:lnSpc>
                <a:spcPct val="110000"/>
              </a:lnSpc>
              <a:spcBef>
                <a:spcPct val="0"/>
              </a:spcBef>
              <a:buClrTx/>
              <a:buFontTx/>
              <a:buNone/>
            </a:pPr>
            <a:endParaRPr lang="en-US" altLang="ko-KR" sz="2000" dirty="0">
              <a:ea typeface="굴림" pitchFamily="50" charset="-127"/>
            </a:endParaRPr>
          </a:p>
          <a:p>
            <a:pPr>
              <a:lnSpc>
                <a:spcPct val="110000"/>
              </a:lnSpc>
              <a:spcBef>
                <a:spcPct val="0"/>
              </a:spcBef>
              <a:buClrTx/>
              <a:buFontTx/>
              <a:buNone/>
            </a:pPr>
            <a:r>
              <a:rPr lang="en-US" altLang="ko-KR" sz="2000" dirty="0">
                <a:ea typeface="굴림" pitchFamily="50" charset="-127"/>
              </a:rPr>
              <a:t>To avoid mistakes: </a:t>
            </a:r>
          </a:p>
          <a:p>
            <a:pPr>
              <a:lnSpc>
                <a:spcPct val="110000"/>
              </a:lnSpc>
              <a:spcBef>
                <a:spcPct val="0"/>
              </a:spcBef>
              <a:buClrTx/>
              <a:buFontTx/>
              <a:buNone/>
            </a:pPr>
            <a:r>
              <a:rPr lang="en-US" altLang="ko-KR" sz="2000" dirty="0">
                <a:ea typeface="굴림" pitchFamily="50" charset="-127"/>
              </a:rPr>
              <a:t>     - know the units of each parameter</a:t>
            </a:r>
          </a:p>
          <a:p>
            <a:pPr>
              <a:lnSpc>
                <a:spcPct val="110000"/>
              </a:lnSpc>
              <a:spcBef>
                <a:spcPct val="0"/>
              </a:spcBef>
              <a:buClrTx/>
              <a:buFontTx/>
              <a:buNone/>
            </a:pPr>
            <a:r>
              <a:rPr lang="en-US" altLang="ko-KR" sz="2000" dirty="0">
                <a:ea typeface="굴림" pitchFamily="50" charset="-127"/>
              </a:rPr>
              <a:t>     - understand the relationship between fundamental</a:t>
            </a:r>
          </a:p>
          <a:p>
            <a:pPr>
              <a:lnSpc>
                <a:spcPct val="110000"/>
              </a:lnSpc>
              <a:spcBef>
                <a:spcPct val="0"/>
              </a:spcBef>
              <a:buClrTx/>
              <a:buFontTx/>
              <a:buNone/>
            </a:pPr>
            <a:r>
              <a:rPr lang="en-US" altLang="ko-KR" sz="2000" dirty="0">
                <a:ea typeface="굴림" pitchFamily="50" charset="-127"/>
              </a:rPr>
              <a:t>       dimensions  and their units</a:t>
            </a:r>
          </a:p>
          <a:p>
            <a:pPr>
              <a:lnSpc>
                <a:spcPct val="110000"/>
              </a:lnSpc>
              <a:spcBef>
                <a:spcPct val="0"/>
              </a:spcBef>
              <a:buClrTx/>
              <a:buFontTx/>
              <a:buNone/>
            </a:pPr>
            <a:endParaRPr lang="en-US" altLang="ko-KR" sz="2000" dirty="0">
              <a:ea typeface="굴림" pitchFamily="50" charset="-127"/>
            </a:endParaRPr>
          </a:p>
          <a:p>
            <a:pPr>
              <a:lnSpc>
                <a:spcPct val="110000"/>
              </a:lnSpc>
              <a:spcBef>
                <a:spcPct val="0"/>
              </a:spcBef>
              <a:buClrTx/>
              <a:buFontTx/>
              <a:buNone/>
            </a:pPr>
            <a:r>
              <a:rPr lang="en-US" altLang="ko-KR" sz="2000" dirty="0">
                <a:ea typeface="굴림" pitchFamily="50" charset="-127"/>
              </a:rPr>
              <a:t> Ruled Lines Method : </a:t>
            </a:r>
          </a:p>
          <a:p>
            <a:pPr>
              <a:lnSpc>
                <a:spcPct val="110000"/>
              </a:lnSpc>
              <a:spcBef>
                <a:spcPct val="0"/>
              </a:spcBef>
              <a:buClrTx/>
              <a:buFontTx/>
              <a:buNone/>
            </a:pPr>
            <a:endParaRPr lang="en-US" altLang="ko-KR" sz="2000" dirty="0">
              <a:ea typeface="굴림" pitchFamily="50" charset="-127"/>
            </a:endParaRPr>
          </a:p>
          <a:p>
            <a:pPr>
              <a:lnSpc>
                <a:spcPct val="70000"/>
              </a:lnSpc>
              <a:spcBef>
                <a:spcPct val="0"/>
              </a:spcBef>
              <a:buClrTx/>
              <a:buFontTx/>
              <a:buNone/>
            </a:pPr>
            <a:r>
              <a:rPr lang="en-US" altLang="ko-KR" sz="2000" dirty="0">
                <a:ea typeface="굴림" pitchFamily="50" charset="-127"/>
              </a:rPr>
              <a:t>    </a:t>
            </a:r>
            <a:r>
              <a:rPr lang="en-US" altLang="ko-KR" sz="2000" dirty="0" smtClean="0">
                <a:ea typeface="굴림" pitchFamily="50" charset="-127"/>
              </a:rPr>
              <a:t>LT     </a:t>
            </a:r>
            <a:r>
              <a:rPr lang="en-US" altLang="ko-KR" sz="2000" dirty="0">
                <a:ea typeface="굴림" pitchFamily="50" charset="-127"/>
              </a:rPr>
              <a:t>= </a:t>
            </a:r>
            <a:r>
              <a:rPr lang="en-US" altLang="ko-KR" sz="2000" i="1" dirty="0">
                <a:ea typeface="굴림" pitchFamily="50" charset="-127"/>
              </a:rPr>
              <a:t>4000 ft</a:t>
            </a:r>
            <a:r>
              <a:rPr lang="en-US" altLang="ko-KR" sz="2000" i="1" dirty="0">
                <a:latin typeface="Times New Roman"/>
                <a:ea typeface="굴림" pitchFamily="50" charset="-127"/>
              </a:rPr>
              <a:t>³</a:t>
            </a:r>
            <a:r>
              <a:rPr lang="en-US" altLang="ko-KR" sz="2000" i="1" dirty="0">
                <a:ea typeface="굴림" pitchFamily="50" charset="-127"/>
              </a:rPr>
              <a:t>  |  1.99 lb-s</a:t>
            </a:r>
            <a:r>
              <a:rPr lang="en-US" altLang="ko-KR" sz="2000" i="1" dirty="0">
                <a:latin typeface="Times New Roman"/>
                <a:ea typeface="굴림" pitchFamily="50" charset="-127"/>
              </a:rPr>
              <a:t>²</a:t>
            </a:r>
            <a:r>
              <a:rPr lang="en-US" altLang="ko-KR" sz="2000" i="1" dirty="0">
                <a:ea typeface="굴림" pitchFamily="50" charset="-127"/>
              </a:rPr>
              <a:t>  | 32.17 ft | 1 </a:t>
            </a:r>
            <a:r>
              <a:rPr lang="en-US" altLang="ko-KR" sz="2000" i="1" dirty="0" smtClean="0">
                <a:ea typeface="굴림" pitchFamily="50" charset="-127"/>
              </a:rPr>
              <a:t>LT</a:t>
            </a:r>
            <a:endParaRPr lang="en-US" altLang="ko-KR" sz="2000" i="1" dirty="0">
              <a:ea typeface="굴림" pitchFamily="50" charset="-127"/>
            </a:endParaRPr>
          </a:p>
          <a:p>
            <a:pPr>
              <a:lnSpc>
                <a:spcPct val="70000"/>
              </a:lnSpc>
              <a:spcBef>
                <a:spcPct val="0"/>
              </a:spcBef>
              <a:buClrTx/>
              <a:buFontTx/>
              <a:buNone/>
            </a:pPr>
            <a:r>
              <a:rPr lang="en-US" altLang="ko-KR" sz="2000" i="1" dirty="0" smtClean="0">
                <a:ea typeface="굴림" pitchFamily="50" charset="-127"/>
              </a:rPr>
              <a:t>      </a:t>
            </a:r>
            <a:endParaRPr lang="en-US" altLang="ko-KR" sz="2000" i="1" dirty="0">
              <a:ea typeface="굴림" pitchFamily="50" charset="-127"/>
            </a:endParaRPr>
          </a:p>
          <a:p>
            <a:pPr>
              <a:lnSpc>
                <a:spcPct val="70000"/>
              </a:lnSpc>
              <a:spcBef>
                <a:spcPct val="0"/>
              </a:spcBef>
              <a:buClrTx/>
              <a:buFontTx/>
              <a:buNone/>
            </a:pPr>
            <a:r>
              <a:rPr lang="en-US" altLang="ko-KR" sz="2000" i="1" dirty="0">
                <a:ea typeface="굴림" pitchFamily="50" charset="-127"/>
              </a:rPr>
              <a:t>                               |      ft^4       |      s</a:t>
            </a:r>
            <a:r>
              <a:rPr lang="en-US" altLang="ko-KR" sz="2000" i="1" dirty="0">
                <a:latin typeface="Times New Roman"/>
                <a:ea typeface="굴림" pitchFamily="50" charset="-127"/>
              </a:rPr>
              <a:t>²</a:t>
            </a:r>
            <a:r>
              <a:rPr lang="en-US" altLang="ko-KR" sz="2000" i="1" dirty="0">
                <a:ea typeface="굴림" pitchFamily="50" charset="-127"/>
              </a:rPr>
              <a:t>      | 2240 lb</a:t>
            </a:r>
          </a:p>
          <a:p>
            <a:pPr>
              <a:lnSpc>
                <a:spcPct val="70000"/>
              </a:lnSpc>
              <a:spcBef>
                <a:spcPct val="0"/>
              </a:spcBef>
              <a:buClrTx/>
              <a:buFontTx/>
              <a:buNone/>
            </a:pPr>
            <a:endParaRPr lang="en-US" altLang="ko-KR" sz="2000" i="1" dirty="0">
              <a:ea typeface="굴림" pitchFamily="50" charset="-127"/>
            </a:endParaRPr>
          </a:p>
          <a:p>
            <a:pPr>
              <a:lnSpc>
                <a:spcPct val="110000"/>
              </a:lnSpc>
              <a:spcBef>
                <a:spcPct val="0"/>
              </a:spcBef>
              <a:buClrTx/>
              <a:buFontTx/>
              <a:buNone/>
            </a:pPr>
            <a:r>
              <a:rPr lang="en-US" altLang="ko-KR" sz="2000" i="1" dirty="0">
                <a:ea typeface="굴림" pitchFamily="50" charset="-127"/>
              </a:rPr>
              <a:t>             = 114.32 </a:t>
            </a:r>
            <a:r>
              <a:rPr lang="en-US" altLang="ko-KR" sz="2000" i="1" dirty="0" smtClean="0">
                <a:ea typeface="굴림" pitchFamily="50" charset="-127"/>
              </a:rPr>
              <a:t>LT</a:t>
            </a:r>
            <a:endParaRPr lang="en-US" altLang="ko-KR" sz="2000" dirty="0">
              <a:ea typeface="굴림" pitchFamily="50" charset="-127"/>
              <a:sym typeface="Symbol" pitchFamily="18" charset="2"/>
            </a:endParaRPr>
          </a:p>
          <a:p>
            <a:pPr>
              <a:buFont typeface="Wingdings" pitchFamily="2" charset="2"/>
              <a:buNone/>
            </a:pPr>
            <a:endParaRPr lang="en-US" sz="2000" dirty="0"/>
          </a:p>
        </p:txBody>
      </p:sp>
      <p:sp>
        <p:nvSpPr>
          <p:cNvPr id="136196" name="Line 4"/>
          <p:cNvSpPr>
            <a:spLocks noChangeShapeType="1"/>
          </p:cNvSpPr>
          <p:nvPr/>
        </p:nvSpPr>
        <p:spPr bwMode="auto">
          <a:xfrm>
            <a:off x="3124200" y="4648200"/>
            <a:ext cx="1371600" cy="0"/>
          </a:xfrm>
          <a:prstGeom prst="line">
            <a:avLst/>
          </a:prstGeom>
          <a:noFill/>
          <a:ln w="9525">
            <a:solidFill>
              <a:schemeClr val="tx1"/>
            </a:solidFill>
            <a:round/>
            <a:headEnd/>
            <a:tailEnd/>
          </a:ln>
          <a:effectLst/>
        </p:spPr>
        <p:txBody>
          <a:bodyPr/>
          <a:lstStyle/>
          <a:p>
            <a:endParaRPr lang="en-US"/>
          </a:p>
        </p:txBody>
      </p:sp>
      <p:sp>
        <p:nvSpPr>
          <p:cNvPr id="136197" name="Line 5"/>
          <p:cNvSpPr>
            <a:spLocks noChangeShapeType="1"/>
          </p:cNvSpPr>
          <p:nvPr/>
        </p:nvSpPr>
        <p:spPr bwMode="auto">
          <a:xfrm>
            <a:off x="4648200" y="4648200"/>
            <a:ext cx="914400" cy="0"/>
          </a:xfrm>
          <a:prstGeom prst="line">
            <a:avLst/>
          </a:prstGeom>
          <a:noFill/>
          <a:ln w="9525">
            <a:solidFill>
              <a:schemeClr val="tx1"/>
            </a:solidFill>
            <a:round/>
            <a:headEnd/>
            <a:tailEnd/>
          </a:ln>
          <a:effectLst/>
        </p:spPr>
        <p:txBody>
          <a:bodyPr/>
          <a:lstStyle/>
          <a:p>
            <a:endParaRPr lang="en-US"/>
          </a:p>
        </p:txBody>
      </p:sp>
      <p:sp>
        <p:nvSpPr>
          <p:cNvPr id="136198" name="Line 6"/>
          <p:cNvSpPr>
            <a:spLocks noChangeShapeType="1"/>
          </p:cNvSpPr>
          <p:nvPr/>
        </p:nvSpPr>
        <p:spPr bwMode="auto">
          <a:xfrm>
            <a:off x="5715000" y="4648200"/>
            <a:ext cx="838200" cy="0"/>
          </a:xfrm>
          <a:prstGeom prst="line">
            <a:avLst/>
          </a:prstGeom>
          <a:noFill/>
          <a:ln w="9525">
            <a:solidFill>
              <a:schemeClr val="tx1"/>
            </a:solidFill>
            <a:round/>
            <a:headEnd/>
            <a:tailEnd/>
          </a:ln>
          <a:effectLst/>
        </p:spPr>
        <p:txBody>
          <a:bodyPr/>
          <a:lstStyle/>
          <a:p>
            <a:endParaRPr lang="en-US"/>
          </a:p>
        </p:txBody>
      </p:sp>
      <p:cxnSp>
        <p:nvCxnSpPr>
          <p:cNvPr id="8" name="Straight Connector 7"/>
          <p:cNvCxnSpPr/>
          <p:nvPr/>
        </p:nvCxnSpPr>
        <p:spPr bwMode="auto">
          <a:xfrm>
            <a:off x="1981200" y="5257800"/>
            <a:ext cx="4876800" cy="0"/>
          </a:xfrm>
          <a:prstGeom prst="line">
            <a:avLst/>
          </a:prstGeom>
          <a:noFill/>
          <a:ln w="22225" cap="flat" cmpd="sng" algn="ctr">
            <a:solidFill>
              <a:schemeClr val="bg1"/>
            </a:solidFill>
            <a:prstDash val="solid"/>
            <a:round/>
            <a:headEnd type="none" w="med" len="med"/>
            <a:tailEnd type="none" w="med" len="med"/>
          </a:ln>
          <a:effectLst/>
        </p:spPr>
      </p:cxn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noFill/>
          <a:ln/>
        </p:spPr>
        <p:txBody>
          <a:bodyPr lIns="90488" tIns="44450" rIns="90488" bIns="44450"/>
          <a:lstStyle/>
          <a:p>
            <a:r>
              <a:rPr lang="en-US"/>
              <a:t>Section 1.5</a:t>
            </a:r>
          </a:p>
        </p:txBody>
      </p:sp>
      <p:sp>
        <p:nvSpPr>
          <p:cNvPr id="56323" name="Rectangle 3"/>
          <p:cNvSpPr>
            <a:spLocks noGrp="1" noChangeArrowheads="1"/>
          </p:cNvSpPr>
          <p:nvPr>
            <p:ph type="body" idx="1"/>
          </p:nvPr>
        </p:nvSpPr>
        <p:spPr>
          <a:xfrm>
            <a:off x="2362200" y="1828800"/>
            <a:ext cx="4572000" cy="3048000"/>
          </a:xfrm>
          <a:noFill/>
          <a:ln/>
        </p:spPr>
        <p:txBody>
          <a:bodyPr lIns="90488" tIns="44450" rIns="90488" bIns="44450"/>
          <a:lstStyle/>
          <a:p>
            <a:r>
              <a:rPr lang="en-US"/>
              <a:t>Significant figures</a:t>
            </a:r>
          </a:p>
          <a:p>
            <a:pPr lvl="1"/>
            <a:r>
              <a:rPr lang="en-US"/>
              <a:t>Exact numbers</a:t>
            </a:r>
          </a:p>
          <a:p>
            <a:pPr lvl="1"/>
            <a:r>
              <a:rPr lang="en-US"/>
              <a:t>Measurements</a:t>
            </a:r>
          </a:p>
          <a:p>
            <a:pPr lvl="1"/>
            <a:r>
              <a:rPr lang="en-US"/>
              <a:t>Addition/subtraction</a:t>
            </a:r>
          </a:p>
          <a:p>
            <a:pPr lvl="1"/>
            <a:r>
              <a:rPr lang="en-US"/>
              <a:t>Multiplication/division</a:t>
            </a:r>
          </a:p>
        </p:txBody>
      </p:sp>
    </p:spTree>
  </p:cSld>
  <p:clrMapOvr>
    <a:masterClrMapping/>
  </p:clrMapOvr>
  <p:transition>
    <p:cu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ChangeArrowheads="1"/>
          </p:cNvSpPr>
          <p:nvPr/>
        </p:nvSpPr>
        <p:spPr bwMode="auto">
          <a:xfrm>
            <a:off x="228600" y="1143000"/>
            <a:ext cx="8915400" cy="5755422"/>
          </a:xfrm>
          <a:prstGeom prst="rect">
            <a:avLst/>
          </a:prstGeom>
          <a:noFill/>
          <a:ln w="9525">
            <a:noFill/>
            <a:miter lim="800000"/>
            <a:headEnd/>
            <a:tailEnd/>
          </a:ln>
          <a:effectLst/>
        </p:spPr>
        <p:txBody>
          <a:bodyPr wrap="square">
            <a:spAutoFit/>
          </a:bodyPr>
          <a:lstStyle/>
          <a:p>
            <a:pPr eaLnBrk="0" hangingPunct="0">
              <a:spcBef>
                <a:spcPct val="0"/>
              </a:spcBef>
              <a:buClrTx/>
            </a:pPr>
            <a:r>
              <a:rPr lang="en-US" sz="3200" dirty="0"/>
              <a:t>  </a:t>
            </a:r>
            <a:r>
              <a:rPr lang="en-US" sz="2400" dirty="0"/>
              <a:t>The number of </a:t>
            </a:r>
            <a:r>
              <a:rPr lang="en-US" sz="2400" u="sng" dirty="0"/>
              <a:t>accurate</a:t>
            </a:r>
            <a:r>
              <a:rPr lang="en-US" sz="2400" dirty="0"/>
              <a:t> digits in a number</a:t>
            </a:r>
          </a:p>
          <a:p>
            <a:pPr lvl="1" eaLnBrk="0" hangingPunct="0">
              <a:spcBef>
                <a:spcPct val="0"/>
              </a:spcBef>
              <a:buClrTx/>
              <a:buFontTx/>
              <a:buChar char="–"/>
            </a:pPr>
            <a:r>
              <a:rPr lang="en-US" sz="2400" dirty="0"/>
              <a:t> Example: 2.65 has 3 significant figures</a:t>
            </a:r>
          </a:p>
          <a:p>
            <a:pPr lvl="1" eaLnBrk="0" hangingPunct="0">
              <a:spcBef>
                <a:spcPct val="0"/>
              </a:spcBef>
              <a:buClrTx/>
              <a:buFontTx/>
              <a:buChar char="–"/>
            </a:pPr>
            <a:r>
              <a:rPr lang="en-US" sz="2400" dirty="0"/>
              <a:t> Example: 10 has 1 or 2 , 10.0 has 3</a:t>
            </a:r>
          </a:p>
          <a:p>
            <a:pPr lvl="1" eaLnBrk="0" hangingPunct="0">
              <a:spcBef>
                <a:spcPct val="0"/>
              </a:spcBef>
              <a:buClrTx/>
              <a:buFontTx/>
              <a:buNone/>
            </a:pPr>
            <a:endParaRPr lang="en-US" sz="2400" dirty="0"/>
          </a:p>
          <a:p>
            <a:pPr eaLnBrk="0" hangingPunct="0">
              <a:spcBef>
                <a:spcPct val="0"/>
              </a:spcBef>
              <a:buClrTx/>
            </a:pPr>
            <a:r>
              <a:rPr lang="en-US" sz="2400" dirty="0"/>
              <a:t> Multiplication / Division: Use the same # of </a:t>
            </a:r>
          </a:p>
          <a:p>
            <a:pPr lvl="1" eaLnBrk="0" hangingPunct="0">
              <a:spcBef>
                <a:spcPct val="0"/>
              </a:spcBef>
              <a:buClrTx/>
              <a:buFontTx/>
              <a:buNone/>
            </a:pPr>
            <a:r>
              <a:rPr lang="en-US" sz="2400" dirty="0"/>
              <a:t>significant figures as the number with the least # of significant figures</a:t>
            </a:r>
          </a:p>
          <a:p>
            <a:pPr lvl="1" eaLnBrk="0" hangingPunct="0">
              <a:spcBef>
                <a:spcPct val="0"/>
              </a:spcBef>
              <a:buClrTx/>
              <a:buFontTx/>
              <a:buNone/>
            </a:pPr>
            <a:endParaRPr lang="en-US" sz="2400" dirty="0"/>
          </a:p>
          <a:p>
            <a:pPr lvl="1" eaLnBrk="0" hangingPunct="0">
              <a:spcBef>
                <a:spcPct val="0"/>
              </a:spcBef>
              <a:buClrTx/>
              <a:buFontTx/>
              <a:buNone/>
            </a:pPr>
            <a:r>
              <a:rPr lang="en-US" sz="2400" dirty="0"/>
              <a:t>      Example: 20 x 3.444 = 69</a:t>
            </a:r>
          </a:p>
          <a:p>
            <a:pPr lvl="1" eaLnBrk="0" hangingPunct="0">
              <a:spcBef>
                <a:spcPct val="0"/>
              </a:spcBef>
              <a:buClrTx/>
              <a:buFontTx/>
              <a:buChar char="–"/>
            </a:pPr>
            <a:endParaRPr lang="en-US" sz="2400" dirty="0"/>
          </a:p>
          <a:p>
            <a:pPr eaLnBrk="0" hangingPunct="0">
              <a:spcBef>
                <a:spcPct val="0"/>
              </a:spcBef>
            </a:pPr>
            <a:r>
              <a:rPr lang="en-US" sz="2400" dirty="0"/>
              <a:t> Addition / Subtraction: Use the same # of </a:t>
            </a:r>
          </a:p>
          <a:p>
            <a:pPr lvl="1" eaLnBrk="0" hangingPunct="0">
              <a:spcBef>
                <a:spcPct val="0"/>
              </a:spcBef>
              <a:buClrTx/>
              <a:buFontTx/>
              <a:buNone/>
            </a:pPr>
            <a:r>
              <a:rPr lang="en-US" sz="2400" dirty="0"/>
              <a:t>decimal places as the number with the least # of decimal places</a:t>
            </a:r>
          </a:p>
          <a:p>
            <a:pPr lvl="1" eaLnBrk="0" hangingPunct="0">
              <a:spcBef>
                <a:spcPct val="0"/>
              </a:spcBef>
              <a:buClrTx/>
              <a:buFontTx/>
              <a:buNone/>
            </a:pPr>
            <a:r>
              <a:rPr lang="en-US" sz="2400" dirty="0"/>
              <a:t> </a:t>
            </a:r>
          </a:p>
          <a:p>
            <a:pPr lvl="1" eaLnBrk="0" hangingPunct="0">
              <a:spcBef>
                <a:spcPct val="0"/>
              </a:spcBef>
              <a:buClrTx/>
              <a:buFontTx/>
              <a:buNone/>
            </a:pPr>
            <a:r>
              <a:rPr lang="en-US" sz="2400" dirty="0"/>
              <a:t>     Example: 3.6 + 1.212 = 4.8</a:t>
            </a:r>
            <a:endParaRPr lang="en-US" sz="2400" dirty="0">
              <a:latin typeface="Times New Roman" pitchFamily="18" charset="0"/>
            </a:endParaRPr>
          </a:p>
        </p:txBody>
      </p:sp>
      <p:sp>
        <p:nvSpPr>
          <p:cNvPr id="108547" name="Rectangle 3"/>
          <p:cNvSpPr>
            <a:spLocks noChangeArrowheads="1"/>
          </p:cNvSpPr>
          <p:nvPr/>
        </p:nvSpPr>
        <p:spPr bwMode="auto">
          <a:xfrm>
            <a:off x="0" y="0"/>
            <a:ext cx="9144000" cy="1143000"/>
          </a:xfrm>
          <a:prstGeom prst="rect">
            <a:avLst/>
          </a:prstGeom>
          <a:noFill/>
          <a:ln w="9525">
            <a:noFill/>
            <a:miter lim="800000"/>
            <a:headEnd/>
            <a:tailEnd/>
          </a:ln>
          <a:effectLst/>
        </p:spPr>
        <p:txBody>
          <a:bodyPr lIns="91435" tIns="45718" rIns="91435" bIns="45718" anchor="ctr"/>
          <a:lstStyle/>
          <a:p>
            <a:pPr algn="ctr">
              <a:lnSpc>
                <a:spcPct val="70000"/>
              </a:lnSpc>
              <a:spcBef>
                <a:spcPct val="0"/>
              </a:spcBef>
              <a:buClrTx/>
              <a:buFontTx/>
              <a:buNone/>
            </a:pPr>
            <a:r>
              <a:rPr lang="en-US" sz="4000" b="1" dirty="0"/>
              <a:t>Significant Figures</a:t>
            </a:r>
            <a:r>
              <a:rPr lang="en-US" sz="4000" b="1" dirty="0">
                <a:solidFill>
                  <a:schemeClr val="tx1"/>
                </a:solidFill>
              </a:rPr>
              <a:t>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ChangeArrowheads="1"/>
          </p:cNvSpPr>
          <p:nvPr>
            <p:ph type="title"/>
          </p:nvPr>
        </p:nvSpPr>
        <p:spPr>
          <a:xfrm>
            <a:off x="0" y="0"/>
            <a:ext cx="8991600" cy="685800"/>
          </a:xfrm>
          <a:noFill/>
          <a:ln/>
        </p:spPr>
        <p:txBody>
          <a:bodyPr lIns="90488" tIns="44450" rIns="90488" bIns="44450"/>
          <a:lstStyle/>
          <a:p>
            <a:pPr algn="ctr"/>
            <a:r>
              <a:rPr lang="en-US" sz="4400" dirty="0"/>
              <a:t>General Problem Solving Technique</a:t>
            </a:r>
          </a:p>
        </p:txBody>
      </p:sp>
      <p:sp>
        <p:nvSpPr>
          <p:cNvPr id="166915" name="Rectangle 3"/>
          <p:cNvSpPr>
            <a:spLocks noGrp="1" noChangeArrowheads="1"/>
          </p:cNvSpPr>
          <p:nvPr>
            <p:ph type="body" idx="1"/>
          </p:nvPr>
        </p:nvSpPr>
        <p:spPr>
          <a:xfrm>
            <a:off x="685800" y="685800"/>
            <a:ext cx="7772400" cy="4114800"/>
          </a:xfrm>
          <a:noFill/>
          <a:ln/>
        </p:spPr>
        <p:txBody>
          <a:bodyPr lIns="90488" tIns="44450" rIns="90488" bIns="44450"/>
          <a:lstStyle/>
          <a:p>
            <a:pPr marL="711200" indent="-711200">
              <a:lnSpc>
                <a:spcPct val="85000"/>
              </a:lnSpc>
            </a:pPr>
            <a:r>
              <a:rPr lang="en-US" sz="2000" dirty="0"/>
              <a:t>Write down applicable reference equation which contains the desired “answer variable”.</a:t>
            </a:r>
          </a:p>
          <a:p>
            <a:pPr marL="1066800" lvl="1" indent="-241300">
              <a:lnSpc>
                <a:spcPct val="85000"/>
              </a:lnSpc>
            </a:pPr>
            <a:r>
              <a:rPr lang="en-US" sz="2000" dirty="0"/>
              <a:t>Solve the reference equation for the “answer variable”.</a:t>
            </a:r>
          </a:p>
          <a:p>
            <a:pPr marL="1066800" lvl="1" indent="-241300">
              <a:lnSpc>
                <a:spcPct val="85000"/>
              </a:lnSpc>
            </a:pPr>
            <a:endParaRPr lang="en-US" sz="2000" dirty="0"/>
          </a:p>
          <a:p>
            <a:pPr marL="1066800" lvl="1" indent="-241300">
              <a:lnSpc>
                <a:spcPct val="85000"/>
              </a:lnSpc>
            </a:pPr>
            <a:r>
              <a:rPr lang="en-US" sz="2000" dirty="0"/>
              <a:t>Write down additional reference equations and solve for unknown variables in the “answer variable” equation, if needed.</a:t>
            </a:r>
          </a:p>
          <a:p>
            <a:pPr marL="711200" indent="-711200">
              <a:lnSpc>
                <a:spcPct val="85000"/>
              </a:lnSpc>
            </a:pPr>
            <a:endParaRPr lang="en-US" sz="2000" dirty="0"/>
          </a:p>
          <a:p>
            <a:pPr marL="711200" indent="-711200">
              <a:lnSpc>
                <a:spcPct val="85000"/>
              </a:lnSpc>
            </a:pPr>
            <a:r>
              <a:rPr lang="en-US" sz="2000" dirty="0"/>
              <a:t>Draw a quick sketch to show what information is given and needed and identify variables, if applicable.</a:t>
            </a:r>
          </a:p>
          <a:p>
            <a:pPr marL="711200" indent="-711200">
              <a:lnSpc>
                <a:spcPct val="85000"/>
              </a:lnSpc>
            </a:pPr>
            <a:endParaRPr lang="en-US" sz="2000" dirty="0"/>
          </a:p>
          <a:p>
            <a:pPr marL="711200" indent="-711200">
              <a:lnSpc>
                <a:spcPct val="85000"/>
              </a:lnSpc>
            </a:pPr>
            <a:r>
              <a:rPr lang="en-US" sz="2000" dirty="0"/>
              <a:t>Rewrite “answer variable” equation, substituting numeric values with units for variables.</a:t>
            </a:r>
          </a:p>
          <a:p>
            <a:pPr marL="711200" indent="-711200">
              <a:lnSpc>
                <a:spcPct val="85000"/>
              </a:lnSpc>
            </a:pPr>
            <a:endParaRPr lang="en-US" sz="2000" dirty="0"/>
          </a:p>
          <a:p>
            <a:pPr marL="711200" indent="-711200">
              <a:lnSpc>
                <a:spcPct val="85000"/>
              </a:lnSpc>
            </a:pPr>
            <a:r>
              <a:rPr lang="en-US" sz="2000" dirty="0"/>
              <a:t>Simplify this expanded equation, including units, to arrive at the final answer.</a:t>
            </a:r>
          </a:p>
          <a:p>
            <a:pPr marL="711200" indent="-711200">
              <a:lnSpc>
                <a:spcPct val="85000"/>
              </a:lnSpc>
            </a:pPr>
            <a:endParaRPr lang="en-US" sz="2000" dirty="0"/>
          </a:p>
          <a:p>
            <a:pPr marL="711200" indent="-711200">
              <a:lnSpc>
                <a:spcPct val="85000"/>
              </a:lnSpc>
            </a:pPr>
            <a:r>
              <a:rPr lang="en-US" sz="2000" dirty="0"/>
              <a:t>Check the answer:</a:t>
            </a:r>
          </a:p>
          <a:p>
            <a:pPr marL="1066800" lvl="1" indent="-241300">
              <a:lnSpc>
                <a:spcPct val="85000"/>
              </a:lnSpc>
            </a:pPr>
            <a:r>
              <a:rPr lang="en-US" sz="2000" dirty="0"/>
              <a:t>Do units match answer?</a:t>
            </a:r>
          </a:p>
          <a:p>
            <a:pPr marL="1066800" lvl="1" indent="-241300">
              <a:lnSpc>
                <a:spcPct val="85000"/>
              </a:lnSpc>
            </a:pPr>
            <a:r>
              <a:rPr lang="en-US" sz="2000" dirty="0"/>
              <a:t>Is the answer on the right order of magnitude?</a:t>
            </a:r>
          </a:p>
        </p:txBody>
      </p:sp>
    </p:spTree>
  </p:cSld>
  <p:clrMapOvr>
    <a:masterClrMapping/>
  </p:clrMapOvr>
  <p:transition>
    <p:cu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ChangeArrowheads="1"/>
          </p:cNvSpPr>
          <p:nvPr/>
        </p:nvSpPr>
        <p:spPr bwMode="auto">
          <a:xfrm>
            <a:off x="685800" y="6248400"/>
            <a:ext cx="1905000" cy="457200"/>
          </a:xfrm>
          <a:prstGeom prst="rect">
            <a:avLst/>
          </a:prstGeom>
          <a:noFill/>
          <a:ln w="12700">
            <a:noFill/>
            <a:miter lim="800000"/>
            <a:headEnd/>
            <a:tailEnd/>
          </a:ln>
          <a:effectLst/>
        </p:spPr>
        <p:txBody>
          <a:bodyPr wrap="none" anchor="ctr"/>
          <a:lstStyle/>
          <a:p>
            <a:endParaRPr lang="en-US"/>
          </a:p>
        </p:txBody>
      </p:sp>
      <p:sp>
        <p:nvSpPr>
          <p:cNvPr id="62467" name="Rectangle 3"/>
          <p:cNvSpPr>
            <a:spLocks noGrp="1" noChangeArrowheads="1"/>
          </p:cNvSpPr>
          <p:nvPr>
            <p:ph type="title"/>
          </p:nvPr>
        </p:nvSpPr>
        <p:spPr>
          <a:noFill/>
          <a:ln/>
        </p:spPr>
        <p:txBody>
          <a:bodyPr lIns="90488" tIns="44450" rIns="90488" bIns="44450"/>
          <a:lstStyle/>
          <a:p>
            <a:r>
              <a:rPr lang="en-US" dirty="0"/>
              <a:t>Section 1.6</a:t>
            </a:r>
          </a:p>
        </p:txBody>
      </p:sp>
      <p:sp>
        <p:nvSpPr>
          <p:cNvPr id="62468" name="Rectangle 4"/>
          <p:cNvSpPr>
            <a:spLocks noGrp="1" noChangeArrowheads="1"/>
          </p:cNvSpPr>
          <p:nvPr>
            <p:ph type="body" idx="1"/>
          </p:nvPr>
        </p:nvSpPr>
        <p:spPr>
          <a:xfrm>
            <a:off x="381000" y="1600200"/>
            <a:ext cx="8763000" cy="2819400"/>
          </a:xfrm>
          <a:noFill/>
          <a:ln/>
        </p:spPr>
        <p:txBody>
          <a:bodyPr lIns="90488" tIns="44450" rIns="90488" bIns="44450"/>
          <a:lstStyle/>
          <a:p>
            <a:r>
              <a:rPr lang="en-US" dirty="0"/>
              <a:t>Linear Interpolation</a:t>
            </a:r>
          </a:p>
          <a:p>
            <a:pPr lvl="1"/>
            <a:r>
              <a:rPr lang="en-US" dirty="0"/>
              <a:t>Assume a straight line</a:t>
            </a:r>
          </a:p>
          <a:p>
            <a:pPr lvl="1"/>
            <a:r>
              <a:rPr lang="en-US" dirty="0"/>
              <a:t>Use anchor point, output range, and domain fraction from anchor point to input value.</a:t>
            </a:r>
          </a:p>
          <a:p>
            <a:pPr lvl="4"/>
            <a:r>
              <a:rPr lang="en-US" dirty="0"/>
              <a:t>Output=</a:t>
            </a:r>
            <a:r>
              <a:rPr lang="en-US" dirty="0">
                <a:solidFill>
                  <a:schemeClr val="accent2"/>
                </a:solidFill>
              </a:rPr>
              <a:t>anchor</a:t>
            </a:r>
            <a:r>
              <a:rPr lang="en-US" dirty="0"/>
              <a:t>+{</a:t>
            </a:r>
            <a:r>
              <a:rPr lang="en-US" dirty="0">
                <a:solidFill>
                  <a:srgbClr val="FF0000"/>
                </a:solidFill>
              </a:rPr>
              <a:t>range</a:t>
            </a:r>
            <a:r>
              <a:rPr lang="en-US" dirty="0"/>
              <a:t>*</a:t>
            </a:r>
            <a:r>
              <a:rPr lang="en-US" dirty="0">
                <a:solidFill>
                  <a:schemeClr val="accent1"/>
                </a:solidFill>
              </a:rPr>
              <a:t>fraction</a:t>
            </a:r>
            <a:r>
              <a:rPr lang="en-US" dirty="0"/>
              <a:t>}</a:t>
            </a:r>
          </a:p>
          <a:p>
            <a:pPr lvl="4"/>
            <a:r>
              <a:rPr lang="en-US" dirty="0"/>
              <a:t>y3= </a:t>
            </a:r>
            <a:r>
              <a:rPr lang="en-US" dirty="0">
                <a:solidFill>
                  <a:schemeClr val="accent2"/>
                </a:solidFill>
              </a:rPr>
              <a:t>y1</a:t>
            </a:r>
            <a:r>
              <a:rPr lang="en-US" dirty="0"/>
              <a:t>+ {</a:t>
            </a:r>
            <a:r>
              <a:rPr lang="en-US" dirty="0">
                <a:solidFill>
                  <a:srgbClr val="FF0000"/>
                </a:solidFill>
              </a:rPr>
              <a:t>(y2-y1)</a:t>
            </a:r>
            <a:r>
              <a:rPr lang="en-US" dirty="0"/>
              <a:t>*</a:t>
            </a:r>
            <a:r>
              <a:rPr lang="en-US" dirty="0">
                <a:solidFill>
                  <a:schemeClr val="accent1"/>
                </a:solidFill>
              </a:rPr>
              <a:t>(x3-x1)/(x2-x1)</a:t>
            </a:r>
            <a:r>
              <a:rPr lang="en-US" dirty="0"/>
              <a:t>}</a:t>
            </a:r>
          </a:p>
        </p:txBody>
      </p:sp>
      <p:sp>
        <p:nvSpPr>
          <p:cNvPr id="62471" name="Line 7"/>
          <p:cNvSpPr>
            <a:spLocks noChangeShapeType="1"/>
          </p:cNvSpPr>
          <p:nvPr/>
        </p:nvSpPr>
        <p:spPr bwMode="auto">
          <a:xfrm>
            <a:off x="6019800" y="2362200"/>
            <a:ext cx="152400" cy="152400"/>
          </a:xfrm>
          <a:prstGeom prst="line">
            <a:avLst/>
          </a:prstGeom>
          <a:noFill/>
          <a:ln w="25400">
            <a:solidFill>
              <a:schemeClr val="tx1"/>
            </a:solidFill>
            <a:round/>
            <a:headEnd/>
            <a:tailEnd/>
          </a:ln>
          <a:effectLst/>
        </p:spPr>
        <p:txBody>
          <a:bodyPr/>
          <a:lstStyle/>
          <a:p>
            <a:endParaRPr lang="en-US"/>
          </a:p>
        </p:txBody>
      </p:sp>
      <p:sp>
        <p:nvSpPr>
          <p:cNvPr id="62472" name="Line 8"/>
          <p:cNvSpPr>
            <a:spLocks noChangeShapeType="1"/>
          </p:cNvSpPr>
          <p:nvPr/>
        </p:nvSpPr>
        <p:spPr bwMode="auto">
          <a:xfrm flipH="1">
            <a:off x="6019800" y="2362200"/>
            <a:ext cx="152400" cy="152400"/>
          </a:xfrm>
          <a:prstGeom prst="line">
            <a:avLst/>
          </a:prstGeom>
          <a:noFill/>
          <a:ln w="25400">
            <a:solidFill>
              <a:schemeClr val="tx1"/>
            </a:solidFill>
            <a:round/>
            <a:headEnd/>
            <a:tailEnd/>
          </a:ln>
          <a:effectLst/>
        </p:spPr>
        <p:txBody>
          <a:bodyPr/>
          <a:lstStyle/>
          <a:p>
            <a:endParaRPr lang="en-US" dirty="0"/>
          </a:p>
        </p:txBody>
      </p:sp>
      <p:sp>
        <p:nvSpPr>
          <p:cNvPr id="62473" name="Line 9"/>
          <p:cNvSpPr>
            <a:spLocks noChangeShapeType="1"/>
          </p:cNvSpPr>
          <p:nvPr/>
        </p:nvSpPr>
        <p:spPr bwMode="auto">
          <a:xfrm>
            <a:off x="7467600" y="1752600"/>
            <a:ext cx="152400" cy="152400"/>
          </a:xfrm>
          <a:prstGeom prst="line">
            <a:avLst/>
          </a:prstGeom>
          <a:noFill/>
          <a:ln w="25400">
            <a:solidFill>
              <a:schemeClr val="tx1"/>
            </a:solidFill>
            <a:round/>
            <a:headEnd/>
            <a:tailEnd/>
          </a:ln>
          <a:effectLst/>
        </p:spPr>
        <p:txBody>
          <a:bodyPr/>
          <a:lstStyle/>
          <a:p>
            <a:endParaRPr lang="en-US"/>
          </a:p>
        </p:txBody>
      </p:sp>
      <p:sp>
        <p:nvSpPr>
          <p:cNvPr id="62474" name="Line 10"/>
          <p:cNvSpPr>
            <a:spLocks noChangeShapeType="1"/>
          </p:cNvSpPr>
          <p:nvPr/>
        </p:nvSpPr>
        <p:spPr bwMode="auto">
          <a:xfrm flipH="1">
            <a:off x="7467600" y="1752600"/>
            <a:ext cx="152400" cy="152400"/>
          </a:xfrm>
          <a:prstGeom prst="line">
            <a:avLst/>
          </a:prstGeom>
          <a:noFill/>
          <a:ln w="25400">
            <a:solidFill>
              <a:schemeClr val="tx1"/>
            </a:solidFill>
            <a:round/>
            <a:headEnd/>
            <a:tailEnd/>
          </a:ln>
          <a:effectLst/>
        </p:spPr>
        <p:txBody>
          <a:bodyPr/>
          <a:lstStyle/>
          <a:p>
            <a:endParaRPr lang="en-US"/>
          </a:p>
        </p:txBody>
      </p:sp>
      <p:sp>
        <p:nvSpPr>
          <p:cNvPr id="62475" name="Line 11"/>
          <p:cNvSpPr>
            <a:spLocks noChangeShapeType="1"/>
          </p:cNvSpPr>
          <p:nvPr/>
        </p:nvSpPr>
        <p:spPr bwMode="auto">
          <a:xfrm>
            <a:off x="6096000" y="2438400"/>
            <a:ext cx="0" cy="381000"/>
          </a:xfrm>
          <a:prstGeom prst="line">
            <a:avLst/>
          </a:prstGeom>
          <a:noFill/>
          <a:ln w="12700">
            <a:solidFill>
              <a:schemeClr val="tx1"/>
            </a:solidFill>
            <a:prstDash val="dash"/>
            <a:round/>
            <a:headEnd/>
            <a:tailEnd/>
          </a:ln>
          <a:effectLst/>
        </p:spPr>
        <p:txBody>
          <a:bodyPr/>
          <a:lstStyle/>
          <a:p>
            <a:endParaRPr lang="en-US"/>
          </a:p>
        </p:txBody>
      </p:sp>
      <p:sp>
        <p:nvSpPr>
          <p:cNvPr id="62476" name="Line 12"/>
          <p:cNvSpPr>
            <a:spLocks noChangeShapeType="1"/>
          </p:cNvSpPr>
          <p:nvPr/>
        </p:nvSpPr>
        <p:spPr bwMode="auto">
          <a:xfrm flipH="1">
            <a:off x="5638800" y="2438400"/>
            <a:ext cx="457200" cy="0"/>
          </a:xfrm>
          <a:prstGeom prst="line">
            <a:avLst/>
          </a:prstGeom>
          <a:noFill/>
          <a:ln w="12700">
            <a:solidFill>
              <a:schemeClr val="tx1"/>
            </a:solidFill>
            <a:prstDash val="dash"/>
            <a:round/>
            <a:headEnd/>
            <a:tailEnd/>
          </a:ln>
          <a:effectLst/>
        </p:spPr>
        <p:txBody>
          <a:bodyPr/>
          <a:lstStyle/>
          <a:p>
            <a:endParaRPr lang="en-US"/>
          </a:p>
        </p:txBody>
      </p:sp>
      <p:sp>
        <p:nvSpPr>
          <p:cNvPr id="62477" name="Line 13"/>
          <p:cNvSpPr>
            <a:spLocks noChangeShapeType="1"/>
          </p:cNvSpPr>
          <p:nvPr/>
        </p:nvSpPr>
        <p:spPr bwMode="auto">
          <a:xfrm>
            <a:off x="7543800" y="1828800"/>
            <a:ext cx="0" cy="990600"/>
          </a:xfrm>
          <a:prstGeom prst="line">
            <a:avLst/>
          </a:prstGeom>
          <a:noFill/>
          <a:ln w="12700">
            <a:solidFill>
              <a:schemeClr val="tx1"/>
            </a:solidFill>
            <a:prstDash val="dash"/>
            <a:round/>
            <a:headEnd/>
            <a:tailEnd/>
          </a:ln>
          <a:effectLst/>
        </p:spPr>
        <p:txBody>
          <a:bodyPr/>
          <a:lstStyle/>
          <a:p>
            <a:endParaRPr lang="en-US"/>
          </a:p>
        </p:txBody>
      </p:sp>
      <p:sp>
        <p:nvSpPr>
          <p:cNvPr id="62478" name="Line 14"/>
          <p:cNvSpPr>
            <a:spLocks noChangeShapeType="1"/>
          </p:cNvSpPr>
          <p:nvPr/>
        </p:nvSpPr>
        <p:spPr bwMode="auto">
          <a:xfrm flipH="1">
            <a:off x="5638800" y="1828800"/>
            <a:ext cx="1905000" cy="0"/>
          </a:xfrm>
          <a:prstGeom prst="line">
            <a:avLst/>
          </a:prstGeom>
          <a:noFill/>
          <a:ln w="12700">
            <a:solidFill>
              <a:schemeClr val="tx1"/>
            </a:solidFill>
            <a:prstDash val="dash"/>
            <a:round/>
            <a:headEnd/>
            <a:tailEnd/>
          </a:ln>
          <a:effectLst/>
        </p:spPr>
        <p:txBody>
          <a:bodyPr/>
          <a:lstStyle/>
          <a:p>
            <a:endParaRPr lang="en-US"/>
          </a:p>
        </p:txBody>
      </p:sp>
      <p:sp>
        <p:nvSpPr>
          <p:cNvPr id="62479" name="Rectangle 15"/>
          <p:cNvSpPr>
            <a:spLocks noChangeArrowheads="1"/>
          </p:cNvSpPr>
          <p:nvPr/>
        </p:nvSpPr>
        <p:spPr bwMode="auto">
          <a:xfrm>
            <a:off x="5929313" y="2857500"/>
            <a:ext cx="333375" cy="271463"/>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1200">
                <a:solidFill>
                  <a:schemeClr val="tx1"/>
                </a:solidFill>
                <a:latin typeface="Times New Roman" pitchFamily="18" charset="0"/>
              </a:rPr>
              <a:t>x1</a:t>
            </a:r>
          </a:p>
        </p:txBody>
      </p:sp>
      <p:sp>
        <p:nvSpPr>
          <p:cNvPr id="62481" name="Rectangle 17"/>
          <p:cNvSpPr>
            <a:spLocks noChangeArrowheads="1"/>
          </p:cNvSpPr>
          <p:nvPr/>
        </p:nvSpPr>
        <p:spPr bwMode="auto">
          <a:xfrm>
            <a:off x="6402388" y="2857500"/>
            <a:ext cx="333375" cy="271463"/>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1200">
                <a:solidFill>
                  <a:schemeClr val="tx1"/>
                </a:solidFill>
                <a:latin typeface="Times New Roman" pitchFamily="18" charset="0"/>
              </a:rPr>
              <a:t>x3</a:t>
            </a:r>
          </a:p>
        </p:txBody>
      </p:sp>
      <p:sp>
        <p:nvSpPr>
          <p:cNvPr id="62482" name="Rectangle 18"/>
          <p:cNvSpPr>
            <a:spLocks noChangeArrowheads="1"/>
          </p:cNvSpPr>
          <p:nvPr/>
        </p:nvSpPr>
        <p:spPr bwMode="auto">
          <a:xfrm>
            <a:off x="5167313" y="2324100"/>
            <a:ext cx="333375" cy="271463"/>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1200">
                <a:solidFill>
                  <a:schemeClr val="tx1"/>
                </a:solidFill>
                <a:latin typeface="Times New Roman" pitchFamily="18" charset="0"/>
              </a:rPr>
              <a:t>y1</a:t>
            </a:r>
          </a:p>
        </p:txBody>
      </p:sp>
      <p:sp>
        <p:nvSpPr>
          <p:cNvPr id="62483" name="Rectangle 19"/>
          <p:cNvSpPr>
            <a:spLocks noChangeArrowheads="1"/>
          </p:cNvSpPr>
          <p:nvPr/>
        </p:nvSpPr>
        <p:spPr bwMode="auto">
          <a:xfrm>
            <a:off x="5151438" y="1708150"/>
            <a:ext cx="333375" cy="271463"/>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1200">
                <a:solidFill>
                  <a:schemeClr val="tx1"/>
                </a:solidFill>
                <a:latin typeface="Times New Roman" pitchFamily="18" charset="0"/>
              </a:rPr>
              <a:t>y2</a:t>
            </a:r>
          </a:p>
        </p:txBody>
      </p:sp>
      <p:sp>
        <p:nvSpPr>
          <p:cNvPr id="62484" name="Rectangle 20"/>
          <p:cNvSpPr>
            <a:spLocks noChangeArrowheads="1"/>
          </p:cNvSpPr>
          <p:nvPr/>
        </p:nvSpPr>
        <p:spPr bwMode="auto">
          <a:xfrm>
            <a:off x="4929188" y="2089150"/>
            <a:ext cx="487362" cy="271463"/>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1200">
                <a:solidFill>
                  <a:schemeClr val="tx1"/>
                </a:solidFill>
                <a:latin typeface="Times New Roman" pitchFamily="18" charset="0"/>
              </a:rPr>
              <a:t>y3=?</a:t>
            </a:r>
          </a:p>
        </p:txBody>
      </p:sp>
      <p:sp>
        <p:nvSpPr>
          <p:cNvPr id="62485" name="Line 21"/>
          <p:cNvSpPr>
            <a:spLocks noChangeShapeType="1"/>
          </p:cNvSpPr>
          <p:nvPr/>
        </p:nvSpPr>
        <p:spPr bwMode="auto">
          <a:xfrm flipV="1">
            <a:off x="6553200" y="1981200"/>
            <a:ext cx="0" cy="838200"/>
          </a:xfrm>
          <a:prstGeom prst="line">
            <a:avLst/>
          </a:prstGeom>
          <a:noFill/>
          <a:ln w="12700">
            <a:solidFill>
              <a:schemeClr val="tx1"/>
            </a:solidFill>
            <a:prstDash val="dash"/>
            <a:round/>
            <a:headEnd/>
            <a:tailEnd/>
          </a:ln>
          <a:effectLst/>
        </p:spPr>
        <p:txBody>
          <a:bodyPr/>
          <a:lstStyle/>
          <a:p>
            <a:endParaRPr lang="en-US"/>
          </a:p>
        </p:txBody>
      </p:sp>
      <p:sp>
        <p:nvSpPr>
          <p:cNvPr id="62486" name="Arc 22"/>
          <p:cNvSpPr>
            <a:spLocks/>
          </p:cNvSpPr>
          <p:nvPr/>
        </p:nvSpPr>
        <p:spPr bwMode="auto">
          <a:xfrm>
            <a:off x="6105525" y="1838325"/>
            <a:ext cx="1447800" cy="609600"/>
          </a:xfrm>
          <a:custGeom>
            <a:avLst/>
            <a:gdLst>
              <a:gd name="G0" fmla="+- 21597 0 0"/>
              <a:gd name="G1" fmla="+- 21600 0 0"/>
              <a:gd name="G2" fmla="+- 21600 0 0"/>
              <a:gd name="T0" fmla="*/ 0 w 21597"/>
              <a:gd name="T1" fmla="*/ 21263 h 21600"/>
              <a:gd name="T2" fmla="*/ 21573 w 21597"/>
              <a:gd name="T3" fmla="*/ 0 h 21600"/>
              <a:gd name="T4" fmla="*/ 21597 w 21597"/>
              <a:gd name="T5" fmla="*/ 21600 h 21600"/>
            </a:gdLst>
            <a:ahLst/>
            <a:cxnLst>
              <a:cxn ang="0">
                <a:pos x="T0" y="T1"/>
              </a:cxn>
              <a:cxn ang="0">
                <a:pos x="T2" y="T3"/>
              </a:cxn>
              <a:cxn ang="0">
                <a:pos x="T4" y="T5"/>
              </a:cxn>
            </a:cxnLst>
            <a:rect l="0" t="0" r="r" b="b"/>
            <a:pathLst>
              <a:path w="21597" h="21600" fill="none" extrusionOk="0">
                <a:moveTo>
                  <a:pt x="-1" y="21262"/>
                </a:moveTo>
                <a:cubicBezTo>
                  <a:pt x="183" y="9475"/>
                  <a:pt x="9784" y="13"/>
                  <a:pt x="21573" y="0"/>
                </a:cubicBezTo>
              </a:path>
              <a:path w="21597" h="21600" stroke="0" extrusionOk="0">
                <a:moveTo>
                  <a:pt x="-1" y="21262"/>
                </a:moveTo>
                <a:cubicBezTo>
                  <a:pt x="183" y="9475"/>
                  <a:pt x="9784" y="13"/>
                  <a:pt x="21573" y="0"/>
                </a:cubicBezTo>
                <a:lnTo>
                  <a:pt x="21597" y="21600"/>
                </a:lnTo>
                <a:close/>
              </a:path>
            </a:pathLst>
          </a:custGeom>
          <a:noFill/>
          <a:ln w="12700" cap="rnd">
            <a:solidFill>
              <a:schemeClr val="tx1"/>
            </a:solidFill>
            <a:round/>
            <a:headEnd/>
            <a:tailEnd/>
          </a:ln>
          <a:effectLst/>
        </p:spPr>
        <p:txBody>
          <a:bodyPr/>
          <a:lstStyle/>
          <a:p>
            <a:endParaRPr lang="en-US"/>
          </a:p>
        </p:txBody>
      </p:sp>
      <p:sp>
        <p:nvSpPr>
          <p:cNvPr id="62487" name="Arc 23"/>
          <p:cNvSpPr>
            <a:spLocks/>
          </p:cNvSpPr>
          <p:nvPr/>
        </p:nvSpPr>
        <p:spPr bwMode="auto">
          <a:xfrm>
            <a:off x="6096000" y="1828800"/>
            <a:ext cx="1447800" cy="609600"/>
          </a:xfrm>
          <a:custGeom>
            <a:avLst/>
            <a:gdLst>
              <a:gd name="G0" fmla="+- 0 0 0"/>
              <a:gd name="G1" fmla="+- 0 0 0"/>
              <a:gd name="G2" fmla="+- 21600 0 0"/>
              <a:gd name="T0" fmla="*/ 21600 w 21600"/>
              <a:gd name="T1" fmla="*/ 0 h 21600"/>
              <a:gd name="T2" fmla="*/ 0 w 21600"/>
              <a:gd name="T3" fmla="*/ 21600 h 21600"/>
              <a:gd name="T4" fmla="*/ 0 w 21600"/>
              <a:gd name="T5" fmla="*/ 0 h 21600"/>
            </a:gdLst>
            <a:ahLst/>
            <a:cxnLst>
              <a:cxn ang="0">
                <a:pos x="T0" y="T1"/>
              </a:cxn>
              <a:cxn ang="0">
                <a:pos x="T2" y="T3"/>
              </a:cxn>
              <a:cxn ang="0">
                <a:pos x="T4" y="T5"/>
              </a:cxn>
            </a:cxnLst>
            <a:rect l="0" t="0" r="r" b="b"/>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close/>
              </a:path>
            </a:pathLst>
          </a:custGeom>
          <a:noFill/>
          <a:ln w="12700" cap="rnd">
            <a:solidFill>
              <a:schemeClr val="tx1"/>
            </a:solidFill>
            <a:round/>
            <a:headEnd/>
            <a:tailEnd/>
          </a:ln>
          <a:effectLst/>
        </p:spPr>
        <p:txBody>
          <a:bodyPr/>
          <a:lstStyle/>
          <a:p>
            <a:endParaRPr lang="en-US"/>
          </a:p>
        </p:txBody>
      </p:sp>
      <p:sp>
        <p:nvSpPr>
          <p:cNvPr id="62488" name="Line 24"/>
          <p:cNvSpPr>
            <a:spLocks noChangeShapeType="1"/>
          </p:cNvSpPr>
          <p:nvPr/>
        </p:nvSpPr>
        <p:spPr bwMode="auto">
          <a:xfrm flipH="1">
            <a:off x="5638800" y="1981200"/>
            <a:ext cx="914400" cy="0"/>
          </a:xfrm>
          <a:prstGeom prst="line">
            <a:avLst/>
          </a:prstGeom>
          <a:noFill/>
          <a:ln w="12700">
            <a:solidFill>
              <a:schemeClr val="tx1"/>
            </a:solidFill>
            <a:prstDash val="lgDash"/>
            <a:round/>
            <a:headEnd/>
            <a:tailEnd/>
          </a:ln>
          <a:effectLst/>
        </p:spPr>
        <p:txBody>
          <a:bodyPr/>
          <a:lstStyle/>
          <a:p>
            <a:endParaRPr lang="en-US"/>
          </a:p>
        </p:txBody>
      </p:sp>
      <p:sp>
        <p:nvSpPr>
          <p:cNvPr id="62490" name="Line 26"/>
          <p:cNvSpPr>
            <a:spLocks noChangeShapeType="1"/>
          </p:cNvSpPr>
          <p:nvPr/>
        </p:nvSpPr>
        <p:spPr bwMode="auto">
          <a:xfrm>
            <a:off x="5638800" y="1993900"/>
            <a:ext cx="0" cy="381000"/>
          </a:xfrm>
          <a:prstGeom prst="line">
            <a:avLst/>
          </a:prstGeom>
          <a:noFill/>
          <a:ln w="76200">
            <a:solidFill>
              <a:schemeClr val="tx1"/>
            </a:solidFill>
            <a:round/>
            <a:headEnd/>
            <a:tailEnd/>
          </a:ln>
          <a:effectLst/>
        </p:spPr>
        <p:txBody>
          <a:bodyPr/>
          <a:lstStyle/>
          <a:p>
            <a:endParaRPr lang="en-US"/>
          </a:p>
        </p:txBody>
      </p:sp>
      <p:sp>
        <p:nvSpPr>
          <p:cNvPr id="62491" name="Line 27"/>
          <p:cNvSpPr>
            <a:spLocks noChangeShapeType="1"/>
          </p:cNvSpPr>
          <p:nvPr/>
        </p:nvSpPr>
        <p:spPr bwMode="auto">
          <a:xfrm flipH="1">
            <a:off x="5334000" y="1981200"/>
            <a:ext cx="304800" cy="228600"/>
          </a:xfrm>
          <a:prstGeom prst="line">
            <a:avLst/>
          </a:prstGeom>
          <a:noFill/>
          <a:ln w="12700">
            <a:solidFill>
              <a:schemeClr val="tx1"/>
            </a:solidFill>
            <a:round/>
            <a:headEnd/>
            <a:tailEnd/>
          </a:ln>
          <a:effectLst/>
        </p:spPr>
        <p:txBody>
          <a:bodyPr/>
          <a:lstStyle/>
          <a:p>
            <a:endParaRPr lang="en-US"/>
          </a:p>
        </p:txBody>
      </p:sp>
      <p:sp>
        <p:nvSpPr>
          <p:cNvPr id="62492" name="Line 28"/>
          <p:cNvSpPr>
            <a:spLocks noChangeShapeType="1"/>
          </p:cNvSpPr>
          <p:nvPr/>
        </p:nvSpPr>
        <p:spPr bwMode="auto">
          <a:xfrm flipH="1" flipV="1">
            <a:off x="5334000" y="2209800"/>
            <a:ext cx="304800" cy="152400"/>
          </a:xfrm>
          <a:prstGeom prst="line">
            <a:avLst/>
          </a:prstGeom>
          <a:noFill/>
          <a:ln w="12700">
            <a:solidFill>
              <a:schemeClr val="tx1"/>
            </a:solidFill>
            <a:round/>
            <a:headEnd/>
            <a:tailEnd/>
          </a:ln>
          <a:effectLst/>
        </p:spPr>
        <p:txBody>
          <a:bodyPr/>
          <a:lstStyle/>
          <a:p>
            <a:endParaRPr lang="en-US"/>
          </a:p>
        </p:txBody>
      </p:sp>
      <p:sp>
        <p:nvSpPr>
          <p:cNvPr id="62493" name="Line 29"/>
          <p:cNvSpPr>
            <a:spLocks noChangeShapeType="1"/>
          </p:cNvSpPr>
          <p:nvPr/>
        </p:nvSpPr>
        <p:spPr bwMode="auto">
          <a:xfrm>
            <a:off x="1473200" y="4678363"/>
            <a:ext cx="0" cy="1371600"/>
          </a:xfrm>
          <a:prstGeom prst="line">
            <a:avLst/>
          </a:prstGeom>
          <a:noFill/>
          <a:ln w="12700">
            <a:solidFill>
              <a:schemeClr val="tx1"/>
            </a:solidFill>
            <a:round/>
            <a:headEnd/>
            <a:tailEnd/>
          </a:ln>
          <a:effectLst/>
        </p:spPr>
        <p:txBody>
          <a:bodyPr/>
          <a:lstStyle/>
          <a:p>
            <a:endParaRPr lang="en-US"/>
          </a:p>
        </p:txBody>
      </p:sp>
      <p:sp>
        <p:nvSpPr>
          <p:cNvPr id="62494" name="Line 30"/>
          <p:cNvSpPr>
            <a:spLocks noChangeShapeType="1"/>
          </p:cNvSpPr>
          <p:nvPr/>
        </p:nvSpPr>
        <p:spPr bwMode="auto">
          <a:xfrm>
            <a:off x="1473200" y="6049963"/>
            <a:ext cx="2895600" cy="0"/>
          </a:xfrm>
          <a:prstGeom prst="line">
            <a:avLst/>
          </a:prstGeom>
          <a:noFill/>
          <a:ln w="12700">
            <a:solidFill>
              <a:schemeClr val="bg1"/>
            </a:solidFill>
            <a:round/>
            <a:headEnd/>
            <a:tailEnd/>
          </a:ln>
          <a:effectLst/>
        </p:spPr>
        <p:txBody>
          <a:bodyPr/>
          <a:lstStyle/>
          <a:p>
            <a:endParaRPr lang="en-US"/>
          </a:p>
        </p:txBody>
      </p:sp>
      <p:sp>
        <p:nvSpPr>
          <p:cNvPr id="62495" name="Line 31"/>
          <p:cNvSpPr>
            <a:spLocks noChangeShapeType="1"/>
          </p:cNvSpPr>
          <p:nvPr/>
        </p:nvSpPr>
        <p:spPr bwMode="auto">
          <a:xfrm>
            <a:off x="1854200" y="5592763"/>
            <a:ext cx="152400" cy="152400"/>
          </a:xfrm>
          <a:prstGeom prst="line">
            <a:avLst/>
          </a:prstGeom>
          <a:noFill/>
          <a:ln w="25400">
            <a:solidFill>
              <a:schemeClr val="bg1"/>
            </a:solidFill>
            <a:round/>
            <a:headEnd/>
            <a:tailEnd/>
          </a:ln>
          <a:effectLst/>
        </p:spPr>
        <p:txBody>
          <a:bodyPr/>
          <a:lstStyle/>
          <a:p>
            <a:endParaRPr lang="en-US"/>
          </a:p>
        </p:txBody>
      </p:sp>
      <p:sp>
        <p:nvSpPr>
          <p:cNvPr id="62496" name="Line 32"/>
          <p:cNvSpPr>
            <a:spLocks noChangeShapeType="1"/>
          </p:cNvSpPr>
          <p:nvPr/>
        </p:nvSpPr>
        <p:spPr bwMode="auto">
          <a:xfrm flipH="1">
            <a:off x="1854200" y="5592763"/>
            <a:ext cx="152400" cy="152400"/>
          </a:xfrm>
          <a:prstGeom prst="line">
            <a:avLst/>
          </a:prstGeom>
          <a:noFill/>
          <a:ln w="25400">
            <a:solidFill>
              <a:schemeClr val="bg1"/>
            </a:solidFill>
            <a:round/>
            <a:headEnd/>
            <a:tailEnd/>
          </a:ln>
          <a:effectLst/>
        </p:spPr>
        <p:txBody>
          <a:bodyPr/>
          <a:lstStyle/>
          <a:p>
            <a:endParaRPr lang="en-US"/>
          </a:p>
        </p:txBody>
      </p:sp>
      <p:sp>
        <p:nvSpPr>
          <p:cNvPr id="62497" name="Line 33"/>
          <p:cNvSpPr>
            <a:spLocks noChangeShapeType="1"/>
          </p:cNvSpPr>
          <p:nvPr/>
        </p:nvSpPr>
        <p:spPr bwMode="auto">
          <a:xfrm>
            <a:off x="3302000" y="4983163"/>
            <a:ext cx="152400" cy="152400"/>
          </a:xfrm>
          <a:prstGeom prst="line">
            <a:avLst/>
          </a:prstGeom>
          <a:noFill/>
          <a:ln w="25400">
            <a:solidFill>
              <a:schemeClr val="bg1"/>
            </a:solidFill>
            <a:round/>
            <a:headEnd/>
            <a:tailEnd/>
          </a:ln>
          <a:effectLst/>
        </p:spPr>
        <p:txBody>
          <a:bodyPr/>
          <a:lstStyle/>
          <a:p>
            <a:endParaRPr lang="en-US"/>
          </a:p>
        </p:txBody>
      </p:sp>
      <p:sp>
        <p:nvSpPr>
          <p:cNvPr id="62498" name="Line 34"/>
          <p:cNvSpPr>
            <a:spLocks noChangeShapeType="1"/>
          </p:cNvSpPr>
          <p:nvPr/>
        </p:nvSpPr>
        <p:spPr bwMode="auto">
          <a:xfrm flipH="1">
            <a:off x="3302000" y="4983163"/>
            <a:ext cx="152400" cy="152400"/>
          </a:xfrm>
          <a:prstGeom prst="line">
            <a:avLst/>
          </a:prstGeom>
          <a:noFill/>
          <a:ln w="25400">
            <a:solidFill>
              <a:schemeClr val="bg1"/>
            </a:solidFill>
            <a:round/>
            <a:headEnd/>
            <a:tailEnd/>
          </a:ln>
          <a:effectLst/>
        </p:spPr>
        <p:txBody>
          <a:bodyPr/>
          <a:lstStyle/>
          <a:p>
            <a:endParaRPr lang="en-US"/>
          </a:p>
        </p:txBody>
      </p:sp>
      <p:sp>
        <p:nvSpPr>
          <p:cNvPr id="62499" name="Line 35"/>
          <p:cNvSpPr>
            <a:spLocks noChangeShapeType="1"/>
          </p:cNvSpPr>
          <p:nvPr/>
        </p:nvSpPr>
        <p:spPr bwMode="auto">
          <a:xfrm>
            <a:off x="1930400" y="5668963"/>
            <a:ext cx="0" cy="381000"/>
          </a:xfrm>
          <a:prstGeom prst="line">
            <a:avLst/>
          </a:prstGeom>
          <a:noFill/>
          <a:ln w="12700">
            <a:solidFill>
              <a:schemeClr val="bg1"/>
            </a:solidFill>
            <a:prstDash val="dash"/>
            <a:round/>
            <a:headEnd/>
            <a:tailEnd/>
          </a:ln>
          <a:effectLst/>
        </p:spPr>
        <p:txBody>
          <a:bodyPr/>
          <a:lstStyle/>
          <a:p>
            <a:endParaRPr lang="en-US"/>
          </a:p>
        </p:txBody>
      </p:sp>
      <p:sp>
        <p:nvSpPr>
          <p:cNvPr id="62500" name="Line 36"/>
          <p:cNvSpPr>
            <a:spLocks noChangeShapeType="1"/>
          </p:cNvSpPr>
          <p:nvPr/>
        </p:nvSpPr>
        <p:spPr bwMode="auto">
          <a:xfrm flipH="1">
            <a:off x="1473200" y="5668963"/>
            <a:ext cx="457200" cy="0"/>
          </a:xfrm>
          <a:prstGeom prst="line">
            <a:avLst/>
          </a:prstGeom>
          <a:noFill/>
          <a:ln w="12700">
            <a:solidFill>
              <a:schemeClr val="bg1"/>
            </a:solidFill>
            <a:prstDash val="dash"/>
            <a:round/>
            <a:headEnd/>
            <a:tailEnd/>
          </a:ln>
          <a:effectLst/>
        </p:spPr>
        <p:txBody>
          <a:bodyPr/>
          <a:lstStyle/>
          <a:p>
            <a:endParaRPr lang="en-US"/>
          </a:p>
        </p:txBody>
      </p:sp>
      <p:sp>
        <p:nvSpPr>
          <p:cNvPr id="62501" name="Line 37"/>
          <p:cNvSpPr>
            <a:spLocks noChangeShapeType="1"/>
          </p:cNvSpPr>
          <p:nvPr/>
        </p:nvSpPr>
        <p:spPr bwMode="auto">
          <a:xfrm>
            <a:off x="3378200" y="5059363"/>
            <a:ext cx="0" cy="990600"/>
          </a:xfrm>
          <a:prstGeom prst="line">
            <a:avLst/>
          </a:prstGeom>
          <a:noFill/>
          <a:ln w="12700">
            <a:solidFill>
              <a:schemeClr val="bg1"/>
            </a:solidFill>
            <a:prstDash val="dash"/>
            <a:round/>
            <a:headEnd/>
            <a:tailEnd/>
          </a:ln>
          <a:effectLst/>
        </p:spPr>
        <p:txBody>
          <a:bodyPr/>
          <a:lstStyle/>
          <a:p>
            <a:endParaRPr lang="en-US"/>
          </a:p>
        </p:txBody>
      </p:sp>
      <p:sp>
        <p:nvSpPr>
          <p:cNvPr id="62502" name="Line 38"/>
          <p:cNvSpPr>
            <a:spLocks noChangeShapeType="1"/>
          </p:cNvSpPr>
          <p:nvPr/>
        </p:nvSpPr>
        <p:spPr bwMode="auto">
          <a:xfrm flipH="1">
            <a:off x="1473200" y="5059363"/>
            <a:ext cx="1905000" cy="0"/>
          </a:xfrm>
          <a:prstGeom prst="line">
            <a:avLst/>
          </a:prstGeom>
          <a:noFill/>
          <a:ln w="12700">
            <a:solidFill>
              <a:schemeClr val="bg1"/>
            </a:solidFill>
            <a:prstDash val="dash"/>
            <a:round/>
            <a:headEnd/>
            <a:tailEnd/>
          </a:ln>
          <a:effectLst/>
        </p:spPr>
        <p:txBody>
          <a:bodyPr/>
          <a:lstStyle/>
          <a:p>
            <a:endParaRPr lang="en-US"/>
          </a:p>
        </p:txBody>
      </p:sp>
      <p:sp>
        <p:nvSpPr>
          <p:cNvPr id="62503" name="Rectangle 39"/>
          <p:cNvSpPr>
            <a:spLocks noChangeArrowheads="1"/>
          </p:cNvSpPr>
          <p:nvPr/>
        </p:nvSpPr>
        <p:spPr bwMode="auto">
          <a:xfrm>
            <a:off x="1763713" y="6088063"/>
            <a:ext cx="346075" cy="284162"/>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1200">
                <a:latin typeface="Times New Roman" pitchFamily="18" charset="0"/>
              </a:rPr>
              <a:t>x1</a:t>
            </a:r>
          </a:p>
        </p:txBody>
      </p:sp>
      <p:sp>
        <p:nvSpPr>
          <p:cNvPr id="62504" name="Rectangle 40"/>
          <p:cNvSpPr>
            <a:spLocks noChangeArrowheads="1"/>
          </p:cNvSpPr>
          <p:nvPr/>
        </p:nvSpPr>
        <p:spPr bwMode="auto">
          <a:xfrm>
            <a:off x="3227388" y="6127750"/>
            <a:ext cx="346075" cy="284163"/>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1200">
                <a:latin typeface="Times New Roman" pitchFamily="18" charset="0"/>
              </a:rPr>
              <a:t>x2</a:t>
            </a:r>
          </a:p>
        </p:txBody>
      </p:sp>
      <p:sp>
        <p:nvSpPr>
          <p:cNvPr id="62505" name="Rectangle 41"/>
          <p:cNvSpPr>
            <a:spLocks noChangeArrowheads="1"/>
          </p:cNvSpPr>
          <p:nvPr/>
        </p:nvSpPr>
        <p:spPr bwMode="auto">
          <a:xfrm>
            <a:off x="2236788" y="6088063"/>
            <a:ext cx="346075" cy="284162"/>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1200">
                <a:latin typeface="Times New Roman" pitchFamily="18" charset="0"/>
              </a:rPr>
              <a:t>x3</a:t>
            </a:r>
          </a:p>
        </p:txBody>
      </p:sp>
      <p:sp>
        <p:nvSpPr>
          <p:cNvPr id="62506" name="Rectangle 42"/>
          <p:cNvSpPr>
            <a:spLocks noChangeArrowheads="1"/>
          </p:cNvSpPr>
          <p:nvPr/>
        </p:nvSpPr>
        <p:spPr bwMode="auto">
          <a:xfrm>
            <a:off x="611188" y="5554663"/>
            <a:ext cx="884859" cy="274434"/>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1200" dirty="0">
                <a:solidFill>
                  <a:schemeClr val="accent2"/>
                </a:solidFill>
                <a:latin typeface="Times New Roman" pitchFamily="18" charset="0"/>
              </a:rPr>
              <a:t>y1=Anchor</a:t>
            </a:r>
          </a:p>
        </p:txBody>
      </p:sp>
      <p:sp>
        <p:nvSpPr>
          <p:cNvPr id="62507" name="Rectangle 43"/>
          <p:cNvSpPr>
            <a:spLocks noChangeArrowheads="1"/>
          </p:cNvSpPr>
          <p:nvPr/>
        </p:nvSpPr>
        <p:spPr bwMode="auto">
          <a:xfrm>
            <a:off x="985838" y="4938713"/>
            <a:ext cx="346075" cy="284162"/>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1200" dirty="0">
                <a:latin typeface="Times New Roman" pitchFamily="18" charset="0"/>
              </a:rPr>
              <a:t>y2</a:t>
            </a:r>
          </a:p>
        </p:txBody>
      </p:sp>
      <p:sp>
        <p:nvSpPr>
          <p:cNvPr id="62508" name="Rectangle 44"/>
          <p:cNvSpPr>
            <a:spLocks noChangeArrowheads="1"/>
          </p:cNvSpPr>
          <p:nvPr/>
        </p:nvSpPr>
        <p:spPr bwMode="auto">
          <a:xfrm>
            <a:off x="992188" y="5319713"/>
            <a:ext cx="336632" cy="274434"/>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1200" dirty="0" smtClean="0">
                <a:latin typeface="Times New Roman" pitchFamily="18" charset="0"/>
              </a:rPr>
              <a:t>y3</a:t>
            </a:r>
            <a:endParaRPr lang="en-US" sz="1200" dirty="0">
              <a:latin typeface="Times New Roman" pitchFamily="18" charset="0"/>
            </a:endParaRPr>
          </a:p>
        </p:txBody>
      </p:sp>
      <p:sp>
        <p:nvSpPr>
          <p:cNvPr id="62509" name="Line 45"/>
          <p:cNvSpPr>
            <a:spLocks noChangeShapeType="1"/>
          </p:cNvSpPr>
          <p:nvPr/>
        </p:nvSpPr>
        <p:spPr bwMode="auto">
          <a:xfrm flipH="1">
            <a:off x="1473200" y="5486400"/>
            <a:ext cx="914400" cy="0"/>
          </a:xfrm>
          <a:prstGeom prst="line">
            <a:avLst/>
          </a:prstGeom>
          <a:noFill/>
          <a:ln w="12700">
            <a:solidFill>
              <a:schemeClr val="bg1"/>
            </a:solidFill>
            <a:prstDash val="dash"/>
            <a:round/>
            <a:headEnd/>
            <a:tailEnd/>
          </a:ln>
          <a:effectLst/>
        </p:spPr>
        <p:txBody>
          <a:bodyPr/>
          <a:lstStyle/>
          <a:p>
            <a:endParaRPr lang="en-US"/>
          </a:p>
        </p:txBody>
      </p:sp>
      <p:sp>
        <p:nvSpPr>
          <p:cNvPr id="62510" name="Line 46"/>
          <p:cNvSpPr>
            <a:spLocks noChangeShapeType="1"/>
          </p:cNvSpPr>
          <p:nvPr/>
        </p:nvSpPr>
        <p:spPr bwMode="auto">
          <a:xfrm flipV="1">
            <a:off x="1447800" y="4876800"/>
            <a:ext cx="2362200" cy="990600"/>
          </a:xfrm>
          <a:prstGeom prst="line">
            <a:avLst/>
          </a:prstGeom>
          <a:noFill/>
          <a:ln w="12700">
            <a:solidFill>
              <a:schemeClr val="bg1"/>
            </a:solidFill>
            <a:round/>
            <a:headEnd/>
            <a:tailEnd/>
          </a:ln>
          <a:effectLst/>
        </p:spPr>
        <p:txBody>
          <a:bodyPr/>
          <a:lstStyle/>
          <a:p>
            <a:endParaRPr lang="en-US" dirty="0"/>
          </a:p>
        </p:txBody>
      </p:sp>
      <p:sp>
        <p:nvSpPr>
          <p:cNvPr id="62511" name="Line 47"/>
          <p:cNvSpPr>
            <a:spLocks noChangeShapeType="1"/>
          </p:cNvSpPr>
          <p:nvPr/>
        </p:nvSpPr>
        <p:spPr bwMode="auto">
          <a:xfrm flipV="1">
            <a:off x="2362200" y="5486400"/>
            <a:ext cx="0" cy="533400"/>
          </a:xfrm>
          <a:prstGeom prst="line">
            <a:avLst/>
          </a:prstGeom>
          <a:noFill/>
          <a:ln w="12700">
            <a:solidFill>
              <a:schemeClr val="bg1"/>
            </a:solidFill>
            <a:prstDash val="dash"/>
            <a:round/>
            <a:headEnd/>
            <a:tailEnd/>
          </a:ln>
          <a:effectLst/>
        </p:spPr>
        <p:txBody>
          <a:bodyPr/>
          <a:lstStyle/>
          <a:p>
            <a:endParaRPr lang="en-US"/>
          </a:p>
        </p:txBody>
      </p:sp>
      <p:graphicFrame>
        <p:nvGraphicFramePr>
          <p:cNvPr id="62512" name="Object 48">
            <a:hlinkClick r:id="" action="ppaction://ole?verb=0"/>
          </p:cNvPr>
          <p:cNvGraphicFramePr>
            <a:graphicFrameLocks/>
          </p:cNvGraphicFramePr>
          <p:nvPr/>
        </p:nvGraphicFramePr>
        <p:xfrm>
          <a:off x="4514850" y="3321050"/>
          <a:ext cx="203200" cy="304800"/>
        </p:xfrm>
        <a:graphic>
          <a:graphicData uri="http://schemas.openxmlformats.org/presentationml/2006/ole">
            <p:oleObj spid="_x0000_s62512" name="Equation" r:id="rId4" imgW="201600" imgH="303120" progId="Equation.3">
              <p:embed/>
            </p:oleObj>
          </a:graphicData>
        </a:graphic>
      </p:graphicFrame>
      <p:sp>
        <p:nvSpPr>
          <p:cNvPr id="62513" name="Rectangle 49"/>
          <p:cNvSpPr>
            <a:spLocks noChangeArrowheads="1"/>
          </p:cNvSpPr>
          <p:nvPr/>
        </p:nvSpPr>
        <p:spPr bwMode="auto">
          <a:xfrm>
            <a:off x="8002588" y="2897188"/>
            <a:ext cx="503237" cy="271462"/>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1200">
                <a:solidFill>
                  <a:schemeClr val="tx1"/>
                </a:solidFill>
                <a:latin typeface="Times New Roman" pitchFamily="18" charset="0"/>
              </a:rPr>
              <a:t>Input</a:t>
            </a:r>
          </a:p>
        </p:txBody>
      </p:sp>
      <p:sp>
        <p:nvSpPr>
          <p:cNvPr id="62514" name="Rectangle 50"/>
          <p:cNvSpPr>
            <a:spLocks noChangeArrowheads="1"/>
          </p:cNvSpPr>
          <p:nvPr/>
        </p:nvSpPr>
        <p:spPr bwMode="auto">
          <a:xfrm>
            <a:off x="3811588" y="6097588"/>
            <a:ext cx="548228" cy="274434"/>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1200" b="1" dirty="0">
                <a:latin typeface="Times New Roman" pitchFamily="18" charset="0"/>
              </a:rPr>
              <a:t>Input</a:t>
            </a:r>
          </a:p>
        </p:txBody>
      </p:sp>
      <p:sp>
        <p:nvSpPr>
          <p:cNvPr id="62515" name="Rectangle 51"/>
          <p:cNvSpPr>
            <a:spLocks noChangeArrowheads="1"/>
          </p:cNvSpPr>
          <p:nvPr/>
        </p:nvSpPr>
        <p:spPr bwMode="auto">
          <a:xfrm>
            <a:off x="5030788" y="1449388"/>
            <a:ext cx="604837" cy="271462"/>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1200">
                <a:solidFill>
                  <a:schemeClr val="tx1"/>
                </a:solidFill>
                <a:latin typeface="Times New Roman" pitchFamily="18" charset="0"/>
              </a:rPr>
              <a:t>Output</a:t>
            </a:r>
          </a:p>
        </p:txBody>
      </p:sp>
      <p:sp>
        <p:nvSpPr>
          <p:cNvPr id="62516" name="Rectangle 52"/>
          <p:cNvSpPr>
            <a:spLocks noChangeArrowheads="1"/>
          </p:cNvSpPr>
          <p:nvPr/>
        </p:nvSpPr>
        <p:spPr bwMode="auto">
          <a:xfrm>
            <a:off x="838200" y="4495800"/>
            <a:ext cx="660438" cy="274434"/>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1200" b="1" dirty="0">
                <a:latin typeface="Times New Roman" pitchFamily="18" charset="0"/>
              </a:rPr>
              <a:t>Output</a:t>
            </a:r>
          </a:p>
        </p:txBody>
      </p:sp>
    </p:spTree>
  </p:cSld>
  <p:clrMapOvr>
    <a:masterClrMapping/>
  </p:clrMapOvr>
  <p:transition spd="slow">
    <p:cu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ChangeArrowheads="1"/>
          </p:cNvSpPr>
          <p:nvPr/>
        </p:nvSpPr>
        <p:spPr bwMode="auto">
          <a:xfrm>
            <a:off x="0" y="0"/>
            <a:ext cx="9144000" cy="1143000"/>
          </a:xfrm>
          <a:prstGeom prst="rect">
            <a:avLst/>
          </a:prstGeom>
          <a:noFill/>
          <a:ln w="9525">
            <a:noFill/>
            <a:miter lim="800000"/>
            <a:headEnd/>
            <a:tailEnd/>
          </a:ln>
          <a:effectLst/>
        </p:spPr>
        <p:txBody>
          <a:bodyPr lIns="91435" tIns="45718" rIns="91435" bIns="45718" anchor="ctr"/>
          <a:lstStyle/>
          <a:p>
            <a:pPr algn="ctr">
              <a:lnSpc>
                <a:spcPct val="70000"/>
              </a:lnSpc>
              <a:spcBef>
                <a:spcPct val="0"/>
              </a:spcBef>
              <a:buClrTx/>
              <a:buFontTx/>
              <a:buNone/>
            </a:pPr>
            <a:r>
              <a:rPr lang="en-US" sz="4000" b="1" dirty="0"/>
              <a:t>Linear Interpolation Example</a:t>
            </a:r>
          </a:p>
        </p:txBody>
      </p:sp>
      <p:sp>
        <p:nvSpPr>
          <p:cNvPr id="109571" name="Rectangle 3"/>
          <p:cNvSpPr>
            <a:spLocks noChangeArrowheads="1"/>
          </p:cNvSpPr>
          <p:nvPr/>
        </p:nvSpPr>
        <p:spPr bwMode="auto">
          <a:xfrm>
            <a:off x="0" y="1508125"/>
            <a:ext cx="9144000" cy="639763"/>
          </a:xfrm>
          <a:prstGeom prst="rect">
            <a:avLst/>
          </a:prstGeom>
          <a:noFill/>
          <a:ln w="9525">
            <a:noFill/>
            <a:miter lim="800000"/>
            <a:headEnd/>
            <a:tailEnd/>
          </a:ln>
          <a:effectLst/>
        </p:spPr>
        <p:txBody>
          <a:bodyPr>
            <a:spAutoFit/>
          </a:bodyPr>
          <a:lstStyle/>
          <a:p>
            <a:pPr eaLnBrk="0" hangingPunct="0">
              <a:spcBef>
                <a:spcPct val="0"/>
              </a:spcBef>
              <a:buClrTx/>
              <a:buFontTx/>
              <a:buNone/>
            </a:pPr>
            <a:r>
              <a:rPr lang="en-US" sz="1200">
                <a:latin typeface="Times New Roman" pitchFamily="18" charset="0"/>
                <a:cs typeface="Times New Roman" pitchFamily="18" charset="0"/>
              </a:rPr>
              <a:t> </a:t>
            </a:r>
            <a:endParaRPr lang="en-US" sz="1000">
              <a:latin typeface="Times New Roman" pitchFamily="18" charset="0"/>
              <a:cs typeface="Times New Roman" pitchFamily="18" charset="0"/>
            </a:endParaRPr>
          </a:p>
          <a:p>
            <a:pPr eaLnBrk="0" hangingPunct="0">
              <a:spcBef>
                <a:spcPct val="0"/>
              </a:spcBef>
              <a:buClrTx/>
              <a:buFontTx/>
              <a:buNone/>
            </a:pPr>
            <a:endParaRPr lang="en-US" sz="2400">
              <a:latin typeface="Times New Roman" pitchFamily="18" charset="0"/>
            </a:endParaRPr>
          </a:p>
        </p:txBody>
      </p:sp>
      <p:grpSp>
        <p:nvGrpSpPr>
          <p:cNvPr id="109572" name="Group 4"/>
          <p:cNvGrpSpPr>
            <a:grpSpLocks/>
          </p:cNvGrpSpPr>
          <p:nvPr/>
        </p:nvGrpSpPr>
        <p:grpSpPr bwMode="auto">
          <a:xfrm>
            <a:off x="1371600" y="1143000"/>
            <a:ext cx="4876800" cy="1971675"/>
            <a:chOff x="-3" y="400"/>
            <a:chExt cx="1841" cy="1618"/>
          </a:xfrm>
        </p:grpSpPr>
        <p:grpSp>
          <p:nvGrpSpPr>
            <p:cNvPr id="109573" name="Group 5"/>
            <p:cNvGrpSpPr>
              <a:grpSpLocks/>
            </p:cNvGrpSpPr>
            <p:nvPr/>
          </p:nvGrpSpPr>
          <p:grpSpPr bwMode="auto">
            <a:xfrm>
              <a:off x="0" y="403"/>
              <a:ext cx="1835" cy="1612"/>
              <a:chOff x="0" y="403"/>
              <a:chExt cx="1835" cy="1612"/>
            </a:xfrm>
          </p:grpSpPr>
          <p:grpSp>
            <p:nvGrpSpPr>
              <p:cNvPr id="109574" name="Group 6"/>
              <p:cNvGrpSpPr>
                <a:grpSpLocks/>
              </p:cNvGrpSpPr>
              <p:nvPr/>
            </p:nvGrpSpPr>
            <p:grpSpPr bwMode="auto">
              <a:xfrm>
                <a:off x="0" y="403"/>
                <a:ext cx="932" cy="403"/>
                <a:chOff x="0" y="403"/>
                <a:chExt cx="932" cy="403"/>
              </a:xfrm>
            </p:grpSpPr>
            <p:sp>
              <p:nvSpPr>
                <p:cNvPr id="109575" name="Rectangle 7"/>
                <p:cNvSpPr>
                  <a:spLocks noChangeArrowheads="1"/>
                </p:cNvSpPr>
                <p:nvPr/>
              </p:nvSpPr>
              <p:spPr bwMode="auto">
                <a:xfrm>
                  <a:off x="43" y="403"/>
                  <a:ext cx="846" cy="403"/>
                </a:xfrm>
                <a:prstGeom prst="rect">
                  <a:avLst/>
                </a:prstGeom>
                <a:noFill/>
                <a:ln w="9525">
                  <a:noFill/>
                  <a:miter lim="800000"/>
                  <a:headEnd/>
                  <a:tailEnd/>
                </a:ln>
                <a:effectLst/>
              </p:spPr>
              <p:txBody>
                <a:bodyPr/>
                <a:lstStyle/>
                <a:p>
                  <a:pPr algn="ctr" eaLnBrk="0" hangingPunct="0">
                    <a:spcBef>
                      <a:spcPct val="0"/>
                    </a:spcBef>
                    <a:buClrTx/>
                    <a:buFontTx/>
                    <a:buNone/>
                  </a:pPr>
                  <a:r>
                    <a:rPr lang="en-US" sz="2000" b="1">
                      <a:latin typeface="Times New Roman" pitchFamily="18" charset="0"/>
                      <a:cs typeface="Times New Roman" pitchFamily="18" charset="0"/>
                    </a:rPr>
                    <a:t>Temperature (°F)</a:t>
                  </a:r>
                  <a:endParaRPr lang="en-US" sz="2000">
                    <a:latin typeface="Times New Roman" pitchFamily="18" charset="0"/>
                    <a:cs typeface="Times New Roman" pitchFamily="18" charset="0"/>
                  </a:endParaRPr>
                </a:p>
                <a:p>
                  <a:pPr algn="ctr" eaLnBrk="0" hangingPunct="0">
                    <a:spcBef>
                      <a:spcPct val="0"/>
                    </a:spcBef>
                    <a:buClrTx/>
                    <a:buFontTx/>
                    <a:buNone/>
                  </a:pPr>
                  <a:endParaRPr lang="en-US" sz="2000">
                    <a:latin typeface="Times New Roman" pitchFamily="18" charset="0"/>
                  </a:endParaRPr>
                </a:p>
              </p:txBody>
            </p:sp>
            <p:sp>
              <p:nvSpPr>
                <p:cNvPr id="109576" name="Rectangle 8"/>
                <p:cNvSpPr>
                  <a:spLocks noChangeArrowheads="1"/>
                </p:cNvSpPr>
                <p:nvPr/>
              </p:nvSpPr>
              <p:spPr bwMode="auto">
                <a:xfrm>
                  <a:off x="0" y="403"/>
                  <a:ext cx="932" cy="403"/>
                </a:xfrm>
                <a:prstGeom prst="rect">
                  <a:avLst/>
                </a:prstGeom>
                <a:noFill/>
                <a:ln w="7">
                  <a:solidFill>
                    <a:srgbClr val="A0A0A0"/>
                  </a:solidFill>
                  <a:miter lim="800000"/>
                  <a:headEnd/>
                  <a:tailEnd/>
                </a:ln>
                <a:effectLst/>
              </p:spPr>
              <p:txBody>
                <a:bodyPr/>
                <a:lstStyle/>
                <a:p>
                  <a:endParaRPr lang="en-US"/>
                </a:p>
              </p:txBody>
            </p:sp>
          </p:grpSp>
          <p:grpSp>
            <p:nvGrpSpPr>
              <p:cNvPr id="109577" name="Group 9"/>
              <p:cNvGrpSpPr>
                <a:grpSpLocks/>
              </p:cNvGrpSpPr>
              <p:nvPr/>
            </p:nvGrpSpPr>
            <p:grpSpPr bwMode="auto">
              <a:xfrm>
                <a:off x="932" y="403"/>
                <a:ext cx="903" cy="403"/>
                <a:chOff x="932" y="403"/>
                <a:chExt cx="903" cy="403"/>
              </a:xfrm>
            </p:grpSpPr>
            <p:sp>
              <p:nvSpPr>
                <p:cNvPr id="109578" name="Rectangle 10"/>
                <p:cNvSpPr>
                  <a:spLocks noChangeArrowheads="1"/>
                </p:cNvSpPr>
                <p:nvPr/>
              </p:nvSpPr>
              <p:spPr bwMode="auto">
                <a:xfrm>
                  <a:off x="975" y="403"/>
                  <a:ext cx="817" cy="403"/>
                </a:xfrm>
                <a:prstGeom prst="rect">
                  <a:avLst/>
                </a:prstGeom>
                <a:noFill/>
                <a:ln w="9525">
                  <a:noFill/>
                  <a:miter lim="800000"/>
                  <a:headEnd/>
                  <a:tailEnd/>
                </a:ln>
                <a:effectLst/>
              </p:spPr>
              <p:txBody>
                <a:bodyPr/>
                <a:lstStyle/>
                <a:p>
                  <a:pPr algn="ctr" eaLnBrk="0" hangingPunct="0">
                    <a:spcBef>
                      <a:spcPct val="0"/>
                    </a:spcBef>
                    <a:buClrTx/>
                    <a:buFontTx/>
                    <a:buNone/>
                  </a:pPr>
                  <a:r>
                    <a:rPr lang="en-US" sz="2000" b="1">
                      <a:latin typeface="Times New Roman" pitchFamily="18" charset="0"/>
                      <a:cs typeface="Times New Roman" pitchFamily="18" charset="0"/>
                    </a:rPr>
                    <a:t>Density (lb-s</a:t>
                  </a:r>
                  <a:r>
                    <a:rPr lang="en-US" sz="2000" b="1" baseline="30000">
                      <a:latin typeface="Times New Roman" pitchFamily="18" charset="0"/>
                      <a:cs typeface="Times New Roman" pitchFamily="18" charset="0"/>
                    </a:rPr>
                    <a:t>2</a:t>
                  </a:r>
                  <a:r>
                    <a:rPr lang="en-US" sz="2000" b="1">
                      <a:latin typeface="Times New Roman" pitchFamily="18" charset="0"/>
                      <a:cs typeface="Times New Roman" pitchFamily="18" charset="0"/>
                    </a:rPr>
                    <a:t>/ft</a:t>
                  </a:r>
                  <a:r>
                    <a:rPr lang="en-US" sz="2000" b="1" baseline="30000">
                      <a:latin typeface="Times New Roman" pitchFamily="18" charset="0"/>
                      <a:cs typeface="Times New Roman" pitchFamily="18" charset="0"/>
                    </a:rPr>
                    <a:t>4</a:t>
                  </a:r>
                  <a:r>
                    <a:rPr lang="en-US" sz="2000" b="1">
                      <a:latin typeface="Times New Roman" pitchFamily="18" charset="0"/>
                      <a:cs typeface="Times New Roman" pitchFamily="18" charset="0"/>
                    </a:rPr>
                    <a:t>)</a:t>
                  </a:r>
                  <a:endParaRPr lang="en-US" sz="2000">
                    <a:latin typeface="Times New Roman" pitchFamily="18" charset="0"/>
                    <a:cs typeface="Times New Roman" pitchFamily="18" charset="0"/>
                  </a:endParaRPr>
                </a:p>
                <a:p>
                  <a:pPr algn="ctr" eaLnBrk="0" hangingPunct="0">
                    <a:spcBef>
                      <a:spcPct val="0"/>
                    </a:spcBef>
                    <a:buClrTx/>
                    <a:buFontTx/>
                    <a:buNone/>
                  </a:pPr>
                  <a:endParaRPr lang="en-US" sz="2000">
                    <a:latin typeface="Times New Roman" pitchFamily="18" charset="0"/>
                  </a:endParaRPr>
                </a:p>
              </p:txBody>
            </p:sp>
            <p:sp>
              <p:nvSpPr>
                <p:cNvPr id="109579" name="Rectangle 11"/>
                <p:cNvSpPr>
                  <a:spLocks noChangeArrowheads="1"/>
                </p:cNvSpPr>
                <p:nvPr/>
              </p:nvSpPr>
              <p:spPr bwMode="auto">
                <a:xfrm>
                  <a:off x="932" y="403"/>
                  <a:ext cx="903" cy="403"/>
                </a:xfrm>
                <a:prstGeom prst="rect">
                  <a:avLst/>
                </a:prstGeom>
                <a:noFill/>
                <a:ln w="7">
                  <a:solidFill>
                    <a:srgbClr val="A0A0A0"/>
                  </a:solidFill>
                  <a:miter lim="800000"/>
                  <a:headEnd/>
                  <a:tailEnd/>
                </a:ln>
                <a:effectLst/>
              </p:spPr>
              <p:txBody>
                <a:bodyPr/>
                <a:lstStyle/>
                <a:p>
                  <a:endParaRPr lang="en-US"/>
                </a:p>
              </p:txBody>
            </p:sp>
          </p:grpSp>
          <p:grpSp>
            <p:nvGrpSpPr>
              <p:cNvPr id="109580" name="Group 12"/>
              <p:cNvGrpSpPr>
                <a:grpSpLocks/>
              </p:cNvGrpSpPr>
              <p:nvPr/>
            </p:nvGrpSpPr>
            <p:grpSpPr bwMode="auto">
              <a:xfrm>
                <a:off x="0" y="806"/>
                <a:ext cx="932" cy="403"/>
                <a:chOff x="0" y="806"/>
                <a:chExt cx="932" cy="403"/>
              </a:xfrm>
            </p:grpSpPr>
            <p:sp>
              <p:nvSpPr>
                <p:cNvPr id="109581" name="Rectangle 13"/>
                <p:cNvSpPr>
                  <a:spLocks noChangeArrowheads="1"/>
                </p:cNvSpPr>
                <p:nvPr/>
              </p:nvSpPr>
              <p:spPr bwMode="auto">
                <a:xfrm>
                  <a:off x="43" y="806"/>
                  <a:ext cx="846" cy="403"/>
                </a:xfrm>
                <a:prstGeom prst="rect">
                  <a:avLst/>
                </a:prstGeom>
                <a:noFill/>
                <a:ln w="9525">
                  <a:noFill/>
                  <a:miter lim="800000"/>
                  <a:headEnd/>
                  <a:tailEnd/>
                </a:ln>
                <a:effectLst/>
              </p:spPr>
              <p:txBody>
                <a:bodyPr/>
                <a:lstStyle/>
                <a:p>
                  <a:pPr algn="ctr" eaLnBrk="0" hangingPunct="0">
                    <a:spcBef>
                      <a:spcPct val="0"/>
                    </a:spcBef>
                    <a:buClrTx/>
                    <a:buFontTx/>
                    <a:buNone/>
                  </a:pPr>
                  <a:r>
                    <a:rPr lang="en-US" sz="2000">
                      <a:latin typeface="Times New Roman" pitchFamily="18" charset="0"/>
                      <a:cs typeface="Times New Roman" pitchFamily="18" charset="0"/>
                    </a:rPr>
                    <a:t>61</a:t>
                  </a:r>
                </a:p>
                <a:p>
                  <a:pPr algn="ctr" eaLnBrk="0" hangingPunct="0">
                    <a:spcBef>
                      <a:spcPct val="0"/>
                    </a:spcBef>
                    <a:buClrTx/>
                    <a:buFontTx/>
                    <a:buNone/>
                  </a:pPr>
                  <a:endParaRPr lang="en-US" sz="2000">
                    <a:latin typeface="Times New Roman" pitchFamily="18" charset="0"/>
                  </a:endParaRPr>
                </a:p>
              </p:txBody>
            </p:sp>
            <p:sp>
              <p:nvSpPr>
                <p:cNvPr id="109582" name="Rectangle 14"/>
                <p:cNvSpPr>
                  <a:spLocks noChangeArrowheads="1"/>
                </p:cNvSpPr>
                <p:nvPr/>
              </p:nvSpPr>
              <p:spPr bwMode="auto">
                <a:xfrm>
                  <a:off x="0" y="806"/>
                  <a:ext cx="932" cy="403"/>
                </a:xfrm>
                <a:prstGeom prst="rect">
                  <a:avLst/>
                </a:prstGeom>
                <a:noFill/>
                <a:ln w="7">
                  <a:solidFill>
                    <a:srgbClr val="A0A0A0"/>
                  </a:solidFill>
                  <a:miter lim="800000"/>
                  <a:headEnd/>
                  <a:tailEnd/>
                </a:ln>
                <a:effectLst/>
              </p:spPr>
              <p:txBody>
                <a:bodyPr/>
                <a:lstStyle/>
                <a:p>
                  <a:endParaRPr lang="en-US"/>
                </a:p>
              </p:txBody>
            </p:sp>
          </p:grpSp>
          <p:grpSp>
            <p:nvGrpSpPr>
              <p:cNvPr id="109583" name="Group 15"/>
              <p:cNvGrpSpPr>
                <a:grpSpLocks/>
              </p:cNvGrpSpPr>
              <p:nvPr/>
            </p:nvGrpSpPr>
            <p:grpSpPr bwMode="auto">
              <a:xfrm>
                <a:off x="932" y="806"/>
                <a:ext cx="903" cy="403"/>
                <a:chOff x="932" y="806"/>
                <a:chExt cx="903" cy="403"/>
              </a:xfrm>
            </p:grpSpPr>
            <p:sp>
              <p:nvSpPr>
                <p:cNvPr id="109584" name="Rectangle 16"/>
                <p:cNvSpPr>
                  <a:spLocks noChangeArrowheads="1"/>
                </p:cNvSpPr>
                <p:nvPr/>
              </p:nvSpPr>
              <p:spPr bwMode="auto">
                <a:xfrm>
                  <a:off x="975" y="806"/>
                  <a:ext cx="817" cy="403"/>
                </a:xfrm>
                <a:prstGeom prst="rect">
                  <a:avLst/>
                </a:prstGeom>
                <a:noFill/>
                <a:ln w="9525">
                  <a:noFill/>
                  <a:miter lim="800000"/>
                  <a:headEnd/>
                  <a:tailEnd/>
                </a:ln>
                <a:effectLst/>
              </p:spPr>
              <p:txBody>
                <a:bodyPr/>
                <a:lstStyle/>
                <a:p>
                  <a:pPr algn="ctr" eaLnBrk="0" hangingPunct="0">
                    <a:spcBef>
                      <a:spcPct val="0"/>
                    </a:spcBef>
                    <a:buClrTx/>
                    <a:buFontTx/>
                    <a:buNone/>
                  </a:pPr>
                  <a:r>
                    <a:rPr lang="en-US" sz="2000">
                      <a:latin typeface="Times New Roman" pitchFamily="18" charset="0"/>
                      <a:cs typeface="Times New Roman" pitchFamily="18" charset="0"/>
                    </a:rPr>
                    <a:t>1.9381</a:t>
                  </a:r>
                </a:p>
                <a:p>
                  <a:pPr algn="ctr" eaLnBrk="0" hangingPunct="0">
                    <a:spcBef>
                      <a:spcPct val="0"/>
                    </a:spcBef>
                    <a:buClrTx/>
                    <a:buFontTx/>
                    <a:buNone/>
                  </a:pPr>
                  <a:endParaRPr lang="en-US" sz="2000">
                    <a:latin typeface="Times New Roman" pitchFamily="18" charset="0"/>
                  </a:endParaRPr>
                </a:p>
              </p:txBody>
            </p:sp>
            <p:sp>
              <p:nvSpPr>
                <p:cNvPr id="109585" name="Rectangle 17"/>
                <p:cNvSpPr>
                  <a:spLocks noChangeArrowheads="1"/>
                </p:cNvSpPr>
                <p:nvPr/>
              </p:nvSpPr>
              <p:spPr bwMode="auto">
                <a:xfrm>
                  <a:off x="932" y="806"/>
                  <a:ext cx="903" cy="403"/>
                </a:xfrm>
                <a:prstGeom prst="rect">
                  <a:avLst/>
                </a:prstGeom>
                <a:noFill/>
                <a:ln w="7">
                  <a:solidFill>
                    <a:srgbClr val="A0A0A0"/>
                  </a:solidFill>
                  <a:miter lim="800000"/>
                  <a:headEnd/>
                  <a:tailEnd/>
                </a:ln>
                <a:effectLst/>
              </p:spPr>
              <p:txBody>
                <a:bodyPr/>
                <a:lstStyle/>
                <a:p>
                  <a:endParaRPr lang="en-US"/>
                </a:p>
              </p:txBody>
            </p:sp>
          </p:grpSp>
          <p:grpSp>
            <p:nvGrpSpPr>
              <p:cNvPr id="109586" name="Group 18"/>
              <p:cNvGrpSpPr>
                <a:grpSpLocks/>
              </p:cNvGrpSpPr>
              <p:nvPr/>
            </p:nvGrpSpPr>
            <p:grpSpPr bwMode="auto">
              <a:xfrm>
                <a:off x="0" y="1209"/>
                <a:ext cx="932" cy="403"/>
                <a:chOff x="0" y="1209"/>
                <a:chExt cx="932" cy="403"/>
              </a:xfrm>
            </p:grpSpPr>
            <p:sp>
              <p:nvSpPr>
                <p:cNvPr id="109587" name="Rectangle 19"/>
                <p:cNvSpPr>
                  <a:spLocks noChangeArrowheads="1"/>
                </p:cNvSpPr>
                <p:nvPr/>
              </p:nvSpPr>
              <p:spPr bwMode="auto">
                <a:xfrm>
                  <a:off x="43" y="1209"/>
                  <a:ext cx="846" cy="403"/>
                </a:xfrm>
                <a:prstGeom prst="rect">
                  <a:avLst/>
                </a:prstGeom>
                <a:noFill/>
                <a:ln w="9525">
                  <a:noFill/>
                  <a:miter lim="800000"/>
                  <a:headEnd/>
                  <a:tailEnd/>
                </a:ln>
                <a:effectLst/>
              </p:spPr>
              <p:txBody>
                <a:bodyPr/>
                <a:lstStyle/>
                <a:p>
                  <a:pPr algn="ctr" eaLnBrk="0" hangingPunct="0">
                    <a:spcBef>
                      <a:spcPct val="0"/>
                    </a:spcBef>
                    <a:buClrTx/>
                    <a:buFontTx/>
                    <a:buNone/>
                  </a:pPr>
                  <a:r>
                    <a:rPr lang="en-US" sz="2000">
                      <a:latin typeface="Times New Roman" pitchFamily="18" charset="0"/>
                      <a:cs typeface="Times New Roman" pitchFamily="18" charset="0"/>
                    </a:rPr>
                    <a:t>62</a:t>
                  </a:r>
                </a:p>
                <a:p>
                  <a:pPr algn="ctr" eaLnBrk="0" hangingPunct="0">
                    <a:spcBef>
                      <a:spcPct val="0"/>
                    </a:spcBef>
                    <a:buClrTx/>
                    <a:buFontTx/>
                    <a:buNone/>
                  </a:pPr>
                  <a:endParaRPr lang="en-US" sz="2000">
                    <a:latin typeface="Times New Roman" pitchFamily="18" charset="0"/>
                  </a:endParaRPr>
                </a:p>
              </p:txBody>
            </p:sp>
            <p:sp>
              <p:nvSpPr>
                <p:cNvPr id="109588" name="Rectangle 20"/>
                <p:cNvSpPr>
                  <a:spLocks noChangeArrowheads="1"/>
                </p:cNvSpPr>
                <p:nvPr/>
              </p:nvSpPr>
              <p:spPr bwMode="auto">
                <a:xfrm>
                  <a:off x="0" y="1209"/>
                  <a:ext cx="932" cy="403"/>
                </a:xfrm>
                <a:prstGeom prst="rect">
                  <a:avLst/>
                </a:prstGeom>
                <a:noFill/>
                <a:ln w="7">
                  <a:solidFill>
                    <a:srgbClr val="A0A0A0"/>
                  </a:solidFill>
                  <a:miter lim="800000"/>
                  <a:headEnd/>
                  <a:tailEnd/>
                </a:ln>
                <a:effectLst/>
              </p:spPr>
              <p:txBody>
                <a:bodyPr/>
                <a:lstStyle/>
                <a:p>
                  <a:endParaRPr lang="en-US"/>
                </a:p>
              </p:txBody>
            </p:sp>
          </p:grpSp>
          <p:grpSp>
            <p:nvGrpSpPr>
              <p:cNvPr id="109589" name="Group 21"/>
              <p:cNvGrpSpPr>
                <a:grpSpLocks/>
              </p:cNvGrpSpPr>
              <p:nvPr/>
            </p:nvGrpSpPr>
            <p:grpSpPr bwMode="auto">
              <a:xfrm>
                <a:off x="932" y="1209"/>
                <a:ext cx="903" cy="403"/>
                <a:chOff x="932" y="1209"/>
                <a:chExt cx="903" cy="403"/>
              </a:xfrm>
            </p:grpSpPr>
            <p:sp>
              <p:nvSpPr>
                <p:cNvPr id="109590" name="Rectangle 22"/>
                <p:cNvSpPr>
                  <a:spLocks noChangeArrowheads="1"/>
                </p:cNvSpPr>
                <p:nvPr/>
              </p:nvSpPr>
              <p:spPr bwMode="auto">
                <a:xfrm>
                  <a:off x="975" y="1209"/>
                  <a:ext cx="817" cy="403"/>
                </a:xfrm>
                <a:prstGeom prst="rect">
                  <a:avLst/>
                </a:prstGeom>
                <a:noFill/>
                <a:ln w="9525">
                  <a:noFill/>
                  <a:miter lim="800000"/>
                  <a:headEnd/>
                  <a:tailEnd/>
                </a:ln>
                <a:effectLst/>
              </p:spPr>
              <p:txBody>
                <a:bodyPr/>
                <a:lstStyle/>
                <a:p>
                  <a:pPr algn="ctr" eaLnBrk="0" hangingPunct="0">
                    <a:spcBef>
                      <a:spcPct val="0"/>
                    </a:spcBef>
                    <a:buClrTx/>
                    <a:buFontTx/>
                    <a:buNone/>
                  </a:pPr>
                  <a:r>
                    <a:rPr lang="en-US" sz="2000">
                      <a:latin typeface="Times New Roman" pitchFamily="18" charset="0"/>
                      <a:cs typeface="Times New Roman" pitchFamily="18" charset="0"/>
                    </a:rPr>
                    <a:t>1.9379</a:t>
                  </a:r>
                </a:p>
                <a:p>
                  <a:pPr algn="ctr" eaLnBrk="0" hangingPunct="0">
                    <a:spcBef>
                      <a:spcPct val="0"/>
                    </a:spcBef>
                    <a:buClrTx/>
                    <a:buFontTx/>
                    <a:buNone/>
                  </a:pPr>
                  <a:endParaRPr lang="en-US" sz="2000">
                    <a:latin typeface="Times New Roman" pitchFamily="18" charset="0"/>
                  </a:endParaRPr>
                </a:p>
              </p:txBody>
            </p:sp>
            <p:sp>
              <p:nvSpPr>
                <p:cNvPr id="109591" name="Rectangle 23"/>
                <p:cNvSpPr>
                  <a:spLocks noChangeArrowheads="1"/>
                </p:cNvSpPr>
                <p:nvPr/>
              </p:nvSpPr>
              <p:spPr bwMode="auto">
                <a:xfrm>
                  <a:off x="932" y="1209"/>
                  <a:ext cx="903" cy="403"/>
                </a:xfrm>
                <a:prstGeom prst="rect">
                  <a:avLst/>
                </a:prstGeom>
                <a:noFill/>
                <a:ln w="7">
                  <a:solidFill>
                    <a:srgbClr val="A0A0A0"/>
                  </a:solidFill>
                  <a:miter lim="800000"/>
                  <a:headEnd/>
                  <a:tailEnd/>
                </a:ln>
                <a:effectLst/>
              </p:spPr>
              <p:txBody>
                <a:bodyPr/>
                <a:lstStyle/>
                <a:p>
                  <a:endParaRPr lang="en-US"/>
                </a:p>
              </p:txBody>
            </p:sp>
          </p:grpSp>
          <p:grpSp>
            <p:nvGrpSpPr>
              <p:cNvPr id="109592" name="Group 24"/>
              <p:cNvGrpSpPr>
                <a:grpSpLocks/>
              </p:cNvGrpSpPr>
              <p:nvPr/>
            </p:nvGrpSpPr>
            <p:grpSpPr bwMode="auto">
              <a:xfrm>
                <a:off x="0" y="1612"/>
                <a:ext cx="932" cy="403"/>
                <a:chOff x="0" y="1612"/>
                <a:chExt cx="932" cy="403"/>
              </a:xfrm>
            </p:grpSpPr>
            <p:sp>
              <p:nvSpPr>
                <p:cNvPr id="109593" name="Rectangle 25"/>
                <p:cNvSpPr>
                  <a:spLocks noChangeArrowheads="1"/>
                </p:cNvSpPr>
                <p:nvPr/>
              </p:nvSpPr>
              <p:spPr bwMode="auto">
                <a:xfrm>
                  <a:off x="43" y="1612"/>
                  <a:ext cx="846" cy="403"/>
                </a:xfrm>
                <a:prstGeom prst="rect">
                  <a:avLst/>
                </a:prstGeom>
                <a:noFill/>
                <a:ln w="9525">
                  <a:noFill/>
                  <a:miter lim="800000"/>
                  <a:headEnd/>
                  <a:tailEnd/>
                </a:ln>
                <a:effectLst/>
              </p:spPr>
              <p:txBody>
                <a:bodyPr/>
                <a:lstStyle/>
                <a:p>
                  <a:pPr algn="ctr" eaLnBrk="0" hangingPunct="0">
                    <a:spcBef>
                      <a:spcPct val="0"/>
                    </a:spcBef>
                    <a:buClrTx/>
                    <a:buFontTx/>
                    <a:buNone/>
                  </a:pPr>
                  <a:r>
                    <a:rPr lang="en-US" sz="2000">
                      <a:latin typeface="Times New Roman" pitchFamily="18" charset="0"/>
                      <a:cs typeface="Times New Roman" pitchFamily="18" charset="0"/>
                    </a:rPr>
                    <a:t>63</a:t>
                  </a:r>
                </a:p>
                <a:p>
                  <a:pPr algn="ctr" eaLnBrk="0" hangingPunct="0">
                    <a:spcBef>
                      <a:spcPct val="0"/>
                    </a:spcBef>
                    <a:buClrTx/>
                    <a:buFontTx/>
                    <a:buNone/>
                  </a:pPr>
                  <a:endParaRPr lang="en-US" sz="2000">
                    <a:latin typeface="Times New Roman" pitchFamily="18" charset="0"/>
                  </a:endParaRPr>
                </a:p>
              </p:txBody>
            </p:sp>
            <p:sp>
              <p:nvSpPr>
                <p:cNvPr id="109594" name="Rectangle 26"/>
                <p:cNvSpPr>
                  <a:spLocks noChangeArrowheads="1"/>
                </p:cNvSpPr>
                <p:nvPr/>
              </p:nvSpPr>
              <p:spPr bwMode="auto">
                <a:xfrm>
                  <a:off x="0" y="1612"/>
                  <a:ext cx="932" cy="403"/>
                </a:xfrm>
                <a:prstGeom prst="rect">
                  <a:avLst/>
                </a:prstGeom>
                <a:noFill/>
                <a:ln w="7">
                  <a:solidFill>
                    <a:srgbClr val="A0A0A0"/>
                  </a:solidFill>
                  <a:miter lim="800000"/>
                  <a:headEnd/>
                  <a:tailEnd/>
                </a:ln>
                <a:effectLst/>
              </p:spPr>
              <p:txBody>
                <a:bodyPr/>
                <a:lstStyle/>
                <a:p>
                  <a:endParaRPr lang="en-US"/>
                </a:p>
              </p:txBody>
            </p:sp>
          </p:grpSp>
          <p:grpSp>
            <p:nvGrpSpPr>
              <p:cNvPr id="109595" name="Group 27"/>
              <p:cNvGrpSpPr>
                <a:grpSpLocks/>
              </p:cNvGrpSpPr>
              <p:nvPr/>
            </p:nvGrpSpPr>
            <p:grpSpPr bwMode="auto">
              <a:xfrm>
                <a:off x="932" y="1612"/>
                <a:ext cx="903" cy="403"/>
                <a:chOff x="932" y="1612"/>
                <a:chExt cx="903" cy="403"/>
              </a:xfrm>
            </p:grpSpPr>
            <p:sp>
              <p:nvSpPr>
                <p:cNvPr id="109596" name="Rectangle 28"/>
                <p:cNvSpPr>
                  <a:spLocks noChangeArrowheads="1"/>
                </p:cNvSpPr>
                <p:nvPr/>
              </p:nvSpPr>
              <p:spPr bwMode="auto">
                <a:xfrm>
                  <a:off x="975" y="1612"/>
                  <a:ext cx="817" cy="403"/>
                </a:xfrm>
                <a:prstGeom prst="rect">
                  <a:avLst/>
                </a:prstGeom>
                <a:noFill/>
                <a:ln w="9525">
                  <a:noFill/>
                  <a:miter lim="800000"/>
                  <a:headEnd/>
                  <a:tailEnd/>
                </a:ln>
                <a:effectLst/>
              </p:spPr>
              <p:txBody>
                <a:bodyPr/>
                <a:lstStyle/>
                <a:p>
                  <a:pPr algn="ctr" eaLnBrk="0" hangingPunct="0">
                    <a:spcBef>
                      <a:spcPct val="0"/>
                    </a:spcBef>
                    <a:buClrTx/>
                    <a:buFontTx/>
                    <a:buNone/>
                  </a:pPr>
                  <a:r>
                    <a:rPr lang="en-US" sz="2000">
                      <a:latin typeface="Times New Roman" pitchFamily="18" charset="0"/>
                      <a:cs typeface="Times New Roman" pitchFamily="18" charset="0"/>
                    </a:rPr>
                    <a:t>1.9377</a:t>
                  </a:r>
                </a:p>
                <a:p>
                  <a:pPr algn="ctr" eaLnBrk="0" hangingPunct="0">
                    <a:spcBef>
                      <a:spcPct val="0"/>
                    </a:spcBef>
                    <a:buClrTx/>
                    <a:buFontTx/>
                    <a:buNone/>
                  </a:pPr>
                  <a:endParaRPr lang="en-US" sz="2000">
                    <a:latin typeface="Times New Roman" pitchFamily="18" charset="0"/>
                  </a:endParaRPr>
                </a:p>
              </p:txBody>
            </p:sp>
            <p:sp>
              <p:nvSpPr>
                <p:cNvPr id="109597" name="Rectangle 29"/>
                <p:cNvSpPr>
                  <a:spLocks noChangeArrowheads="1"/>
                </p:cNvSpPr>
                <p:nvPr/>
              </p:nvSpPr>
              <p:spPr bwMode="auto">
                <a:xfrm>
                  <a:off x="932" y="1612"/>
                  <a:ext cx="903" cy="403"/>
                </a:xfrm>
                <a:prstGeom prst="rect">
                  <a:avLst/>
                </a:prstGeom>
                <a:noFill/>
                <a:ln w="7">
                  <a:solidFill>
                    <a:srgbClr val="A0A0A0"/>
                  </a:solidFill>
                  <a:miter lim="800000"/>
                  <a:headEnd/>
                  <a:tailEnd/>
                </a:ln>
                <a:effectLst/>
              </p:spPr>
              <p:txBody>
                <a:bodyPr/>
                <a:lstStyle/>
                <a:p>
                  <a:endParaRPr lang="en-US"/>
                </a:p>
              </p:txBody>
            </p:sp>
          </p:grpSp>
        </p:grpSp>
        <p:sp>
          <p:nvSpPr>
            <p:cNvPr id="109598" name="Rectangle 30"/>
            <p:cNvSpPr>
              <a:spLocks noChangeArrowheads="1"/>
            </p:cNvSpPr>
            <p:nvPr/>
          </p:nvSpPr>
          <p:spPr bwMode="auto">
            <a:xfrm>
              <a:off x="-3" y="400"/>
              <a:ext cx="1841" cy="1618"/>
            </a:xfrm>
            <a:prstGeom prst="rect">
              <a:avLst/>
            </a:prstGeom>
            <a:noFill/>
            <a:ln w="9525">
              <a:solidFill>
                <a:srgbClr val="A0A0A0"/>
              </a:solidFill>
              <a:miter lim="800000"/>
              <a:headEnd/>
              <a:tailEnd/>
            </a:ln>
            <a:effectLst/>
          </p:spPr>
          <p:txBody>
            <a:bodyPr/>
            <a:lstStyle/>
            <a:p>
              <a:endParaRPr lang="en-US"/>
            </a:p>
          </p:txBody>
        </p:sp>
      </p:grpSp>
      <p:sp>
        <p:nvSpPr>
          <p:cNvPr id="109599" name="Rectangle 31"/>
          <p:cNvSpPr>
            <a:spLocks noChangeArrowheads="1"/>
          </p:cNvSpPr>
          <p:nvPr/>
        </p:nvSpPr>
        <p:spPr bwMode="auto">
          <a:xfrm>
            <a:off x="0" y="4711700"/>
            <a:ext cx="9144000" cy="639763"/>
          </a:xfrm>
          <a:prstGeom prst="rect">
            <a:avLst/>
          </a:prstGeom>
          <a:noFill/>
          <a:ln w="9525">
            <a:noFill/>
            <a:miter lim="800000"/>
            <a:headEnd/>
            <a:tailEnd/>
          </a:ln>
          <a:effectLst/>
        </p:spPr>
        <p:txBody>
          <a:bodyPr>
            <a:spAutoFit/>
          </a:bodyPr>
          <a:lstStyle/>
          <a:p>
            <a:pPr eaLnBrk="0" hangingPunct="0">
              <a:spcBef>
                <a:spcPct val="0"/>
              </a:spcBef>
              <a:buClrTx/>
              <a:buFontTx/>
              <a:buNone/>
            </a:pPr>
            <a:r>
              <a:rPr lang="en-US" sz="1200">
                <a:latin typeface="Times New Roman" pitchFamily="18" charset="0"/>
                <a:cs typeface="Times New Roman" pitchFamily="18" charset="0"/>
              </a:rPr>
              <a:t> </a:t>
            </a:r>
            <a:endParaRPr lang="en-US" sz="1000">
              <a:latin typeface="Times New Roman" pitchFamily="18" charset="0"/>
              <a:cs typeface="Times New Roman" pitchFamily="18" charset="0"/>
            </a:endParaRPr>
          </a:p>
          <a:p>
            <a:pPr eaLnBrk="0" hangingPunct="0">
              <a:spcBef>
                <a:spcPct val="0"/>
              </a:spcBef>
              <a:buClrTx/>
              <a:buFontTx/>
              <a:buNone/>
            </a:pPr>
            <a:endParaRPr lang="en-US" sz="2400">
              <a:latin typeface="Times New Roman" pitchFamily="18" charset="0"/>
            </a:endParaRPr>
          </a:p>
        </p:txBody>
      </p:sp>
      <p:sp>
        <p:nvSpPr>
          <p:cNvPr id="109600" name="Rectangle 32"/>
          <p:cNvSpPr>
            <a:spLocks noChangeArrowheads="1"/>
          </p:cNvSpPr>
          <p:nvPr/>
        </p:nvSpPr>
        <p:spPr bwMode="auto">
          <a:xfrm>
            <a:off x="1752600" y="3717925"/>
            <a:ext cx="4572000" cy="396875"/>
          </a:xfrm>
          <a:prstGeom prst="rect">
            <a:avLst/>
          </a:prstGeom>
          <a:noFill/>
          <a:ln w="9525">
            <a:noFill/>
            <a:miter lim="800000"/>
            <a:headEnd/>
            <a:tailEnd/>
          </a:ln>
          <a:effectLst/>
        </p:spPr>
        <p:txBody>
          <a:bodyPr>
            <a:spAutoFit/>
          </a:bodyPr>
          <a:lstStyle/>
          <a:p>
            <a:pPr eaLnBrk="0" hangingPunct="0">
              <a:spcBef>
                <a:spcPct val="0"/>
              </a:spcBef>
              <a:buClrTx/>
              <a:buFontTx/>
              <a:buNone/>
            </a:pPr>
            <a:r>
              <a:rPr lang="en-US" sz="2000" dirty="0">
                <a:latin typeface="Times New Roman" pitchFamily="18" charset="0"/>
                <a:cs typeface="Times New Roman" pitchFamily="18" charset="0"/>
              </a:rPr>
              <a:t>Solve for the density at 62.7°F as follows:</a:t>
            </a:r>
            <a:endParaRPr lang="en-US" sz="2000" dirty="0">
              <a:latin typeface="Times New Roman" pitchFamily="18" charset="0"/>
            </a:endParaRPr>
          </a:p>
        </p:txBody>
      </p:sp>
      <p:sp>
        <p:nvSpPr>
          <p:cNvPr id="109601" name="Rectangle 33"/>
          <p:cNvSpPr>
            <a:spLocks noChangeArrowheads="1"/>
          </p:cNvSpPr>
          <p:nvPr/>
        </p:nvSpPr>
        <p:spPr bwMode="auto">
          <a:xfrm>
            <a:off x="3562350" y="3205163"/>
            <a:ext cx="9144000" cy="0"/>
          </a:xfrm>
          <a:prstGeom prst="rect">
            <a:avLst/>
          </a:prstGeom>
          <a:noFill/>
          <a:ln w="9525">
            <a:noFill/>
            <a:miter lim="800000"/>
            <a:headEnd/>
            <a:tailEnd/>
          </a:ln>
          <a:effectLst/>
        </p:spPr>
        <p:txBody>
          <a:bodyPr>
            <a:spAutoFit/>
          </a:bodyPr>
          <a:lstStyle/>
          <a:p>
            <a:endParaRPr lang="en-US"/>
          </a:p>
        </p:txBody>
      </p:sp>
      <p:graphicFrame>
        <p:nvGraphicFramePr>
          <p:cNvPr id="109602" name="Object 34"/>
          <p:cNvGraphicFramePr>
            <a:graphicFrameLocks noChangeAspect="1"/>
          </p:cNvGraphicFramePr>
          <p:nvPr/>
        </p:nvGraphicFramePr>
        <p:xfrm>
          <a:off x="1219200" y="4646612"/>
          <a:ext cx="5867400" cy="1296988"/>
        </p:xfrm>
        <a:graphic>
          <a:graphicData uri="http://schemas.openxmlformats.org/presentationml/2006/ole">
            <p:oleObj spid="_x0000_s109602" name="Equation" r:id="rId4" imgW="1968480" imgH="431640" progId="Equation.3">
              <p:embed/>
            </p:oleObj>
          </a:graphicData>
        </a:graphic>
      </p:graphicFrame>
      <p:sp>
        <p:nvSpPr>
          <p:cNvPr id="109603" name="Rectangle 35"/>
          <p:cNvSpPr>
            <a:spLocks noChangeArrowheads="1"/>
          </p:cNvSpPr>
          <p:nvPr/>
        </p:nvSpPr>
        <p:spPr bwMode="auto">
          <a:xfrm>
            <a:off x="1741488" y="4383088"/>
            <a:ext cx="184150" cy="396875"/>
          </a:xfrm>
          <a:prstGeom prst="rect">
            <a:avLst/>
          </a:prstGeom>
          <a:noFill/>
          <a:ln w="9525">
            <a:noFill/>
            <a:miter lim="800000"/>
            <a:headEnd/>
            <a:tailEnd/>
          </a:ln>
          <a:effectLst/>
        </p:spPr>
        <p:txBody>
          <a:bodyPr wrap="none">
            <a:spAutoFit/>
          </a:bodyPr>
          <a:lstStyle/>
          <a:p>
            <a:pPr eaLnBrk="0" hangingPunct="0">
              <a:spcBef>
                <a:spcPct val="0"/>
              </a:spcBef>
              <a:buClrTx/>
              <a:buFontTx/>
              <a:buNone/>
            </a:pPr>
            <a:endParaRPr lang="en-US" sz="2000">
              <a:latin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ChangeArrowheads="1"/>
          </p:cNvSpPr>
          <p:nvPr/>
        </p:nvSpPr>
        <p:spPr bwMode="auto">
          <a:xfrm>
            <a:off x="685800" y="6248400"/>
            <a:ext cx="1905000" cy="457200"/>
          </a:xfrm>
          <a:prstGeom prst="rect">
            <a:avLst/>
          </a:prstGeom>
          <a:noFill/>
          <a:ln w="12700">
            <a:noFill/>
            <a:miter lim="800000"/>
            <a:headEnd/>
            <a:tailEnd/>
          </a:ln>
          <a:effectLst/>
        </p:spPr>
        <p:txBody>
          <a:bodyPr wrap="none" anchor="ctr"/>
          <a:lstStyle/>
          <a:p>
            <a:endParaRPr lang="en-US"/>
          </a:p>
        </p:txBody>
      </p:sp>
      <p:sp>
        <p:nvSpPr>
          <p:cNvPr id="64515" name="Rectangle 3"/>
          <p:cNvSpPr>
            <a:spLocks noChangeArrowheads="1"/>
          </p:cNvSpPr>
          <p:nvPr/>
        </p:nvSpPr>
        <p:spPr bwMode="auto">
          <a:xfrm>
            <a:off x="3124200" y="6248400"/>
            <a:ext cx="2895600" cy="457200"/>
          </a:xfrm>
          <a:prstGeom prst="rect">
            <a:avLst/>
          </a:prstGeom>
          <a:noFill/>
          <a:ln w="12700">
            <a:noFill/>
            <a:miter lim="800000"/>
            <a:headEnd/>
            <a:tailEnd/>
          </a:ln>
          <a:effectLst/>
        </p:spPr>
        <p:txBody>
          <a:bodyPr wrap="none" anchor="ctr"/>
          <a:lstStyle/>
          <a:p>
            <a:endParaRPr lang="en-US"/>
          </a:p>
        </p:txBody>
      </p:sp>
      <p:sp>
        <p:nvSpPr>
          <p:cNvPr id="64516" name="Rectangle 4"/>
          <p:cNvSpPr>
            <a:spLocks noGrp="1" noChangeArrowheads="1"/>
          </p:cNvSpPr>
          <p:nvPr>
            <p:ph type="title"/>
          </p:nvPr>
        </p:nvSpPr>
        <p:spPr>
          <a:xfrm>
            <a:off x="2667000" y="228600"/>
            <a:ext cx="6096000" cy="1143000"/>
          </a:xfrm>
          <a:noFill/>
          <a:ln/>
        </p:spPr>
        <p:txBody>
          <a:bodyPr lIns="90488" tIns="44450" rIns="90488" bIns="44450"/>
          <a:lstStyle/>
          <a:p>
            <a:r>
              <a:rPr lang="en-US"/>
              <a:t>Section 1.7</a:t>
            </a:r>
          </a:p>
        </p:txBody>
      </p:sp>
      <p:sp>
        <p:nvSpPr>
          <p:cNvPr id="64517" name="Rectangle 5"/>
          <p:cNvSpPr>
            <a:spLocks noGrp="1" noChangeArrowheads="1"/>
          </p:cNvSpPr>
          <p:nvPr>
            <p:ph type="body" idx="1"/>
          </p:nvPr>
        </p:nvSpPr>
        <p:spPr>
          <a:xfrm>
            <a:off x="381000" y="1066800"/>
            <a:ext cx="8534400" cy="4572000"/>
          </a:xfrm>
          <a:noFill/>
          <a:ln/>
        </p:spPr>
        <p:txBody>
          <a:bodyPr lIns="90488" tIns="44450" rIns="90488" bIns="44450"/>
          <a:lstStyle/>
          <a:p>
            <a:pPr>
              <a:lnSpc>
                <a:spcPct val="120000"/>
              </a:lnSpc>
            </a:pPr>
            <a:r>
              <a:rPr lang="en-US" sz="3200" dirty="0"/>
              <a:t>Scalars &amp; Vectors</a:t>
            </a:r>
          </a:p>
          <a:p>
            <a:pPr>
              <a:lnSpc>
                <a:spcPct val="120000"/>
              </a:lnSpc>
            </a:pPr>
            <a:r>
              <a:rPr lang="en-US" sz="3200" dirty="0"/>
              <a:t>Forces &amp; Weight</a:t>
            </a:r>
          </a:p>
          <a:p>
            <a:pPr lvl="1">
              <a:lnSpc>
                <a:spcPct val="120000"/>
              </a:lnSpc>
            </a:pPr>
            <a:r>
              <a:rPr lang="en-US" sz="3000" dirty="0"/>
              <a:t>Point forces (</a:t>
            </a:r>
            <a:r>
              <a:rPr lang="en-US" sz="3000" dirty="0" err="1"/>
              <a:t>centroid</a:t>
            </a:r>
            <a:r>
              <a:rPr lang="en-US" sz="3000" dirty="0"/>
              <a:t> of a force distribution)</a:t>
            </a:r>
          </a:p>
          <a:p>
            <a:pPr lvl="1">
              <a:lnSpc>
                <a:spcPct val="120000"/>
              </a:lnSpc>
            </a:pPr>
            <a:r>
              <a:rPr lang="en-US" sz="3000" dirty="0"/>
              <a:t>Distributed forces (such as Pressure)</a:t>
            </a:r>
          </a:p>
          <a:p>
            <a:pPr>
              <a:lnSpc>
                <a:spcPct val="120000"/>
              </a:lnSpc>
            </a:pPr>
            <a:r>
              <a:rPr lang="en-US" sz="3200" dirty="0"/>
              <a:t>Moments &amp; Couples: Force × Distance</a:t>
            </a:r>
          </a:p>
          <a:p>
            <a:pPr>
              <a:lnSpc>
                <a:spcPct val="120000"/>
              </a:lnSpc>
            </a:pPr>
            <a:r>
              <a:rPr lang="en-US" sz="3200" dirty="0"/>
              <a:t>Static Equilibrium: </a:t>
            </a:r>
            <a:endParaRPr lang="en-US" sz="3200" b="1" dirty="0"/>
          </a:p>
          <a:p>
            <a:pPr>
              <a:lnSpc>
                <a:spcPct val="120000"/>
              </a:lnSpc>
            </a:pPr>
            <a:r>
              <a:rPr lang="en-US" sz="3200" dirty="0"/>
              <a:t>Hydrostatic </a:t>
            </a:r>
            <a:r>
              <a:rPr lang="en-US" sz="3200" dirty="0" smtClean="0"/>
              <a:t>Pressure = </a:t>
            </a:r>
            <a:r>
              <a:rPr lang="en-US" sz="3200" dirty="0" err="1" smtClean="0"/>
              <a:t>P</a:t>
            </a:r>
            <a:r>
              <a:rPr lang="en-US" sz="3200" baseline="-25000" dirty="0" err="1" smtClean="0"/>
              <a:t>hyd</a:t>
            </a:r>
            <a:r>
              <a:rPr lang="en-US" sz="3200" baseline="-25000" dirty="0" smtClean="0"/>
              <a:t> </a:t>
            </a:r>
            <a:r>
              <a:rPr lang="en-US" sz="3200" dirty="0" smtClean="0"/>
              <a:t>= </a:t>
            </a:r>
            <a:r>
              <a:rPr lang="en-US" sz="3200" dirty="0" err="1" smtClean="0">
                <a:latin typeface="Symbol" pitchFamily="18" charset="2"/>
              </a:rPr>
              <a:t>r</a:t>
            </a:r>
            <a:r>
              <a:rPr lang="en-US" sz="3200" dirty="0" err="1" smtClean="0"/>
              <a:t>gz</a:t>
            </a:r>
            <a:endParaRPr lang="en-US" sz="3200" dirty="0"/>
          </a:p>
          <a:p>
            <a:pPr>
              <a:lnSpc>
                <a:spcPct val="120000"/>
              </a:lnSpc>
            </a:pPr>
            <a:r>
              <a:rPr lang="en-US" sz="3200" dirty="0" err="1" smtClean="0"/>
              <a:t>F</a:t>
            </a:r>
            <a:r>
              <a:rPr lang="en-US" sz="3200" baseline="-25000" dirty="0" err="1" smtClean="0"/>
              <a:t>hyd</a:t>
            </a:r>
            <a:r>
              <a:rPr lang="en-US" sz="3200" baseline="-25000" dirty="0" smtClean="0"/>
              <a:t> </a:t>
            </a:r>
            <a:r>
              <a:rPr lang="en-US" sz="3200" dirty="0" smtClean="0"/>
              <a:t>= </a:t>
            </a:r>
            <a:r>
              <a:rPr lang="en-US" sz="3200" dirty="0" err="1" smtClean="0"/>
              <a:t>P</a:t>
            </a:r>
            <a:r>
              <a:rPr lang="en-US" sz="3200" baseline="-25000" dirty="0" err="1" smtClean="0"/>
              <a:t>hyd</a:t>
            </a:r>
            <a:r>
              <a:rPr lang="en-US" sz="3200" dirty="0" err="1" smtClean="0"/>
              <a:t>×Area</a:t>
            </a:r>
            <a:endParaRPr lang="en-US" sz="3200" dirty="0"/>
          </a:p>
        </p:txBody>
      </p:sp>
      <p:graphicFrame>
        <p:nvGraphicFramePr>
          <p:cNvPr id="64518" name="Object 6"/>
          <p:cNvGraphicFramePr>
            <a:graphicFrameLocks noChangeAspect="1"/>
          </p:cNvGraphicFramePr>
          <p:nvPr/>
        </p:nvGraphicFramePr>
        <p:xfrm>
          <a:off x="4419600" y="4419600"/>
          <a:ext cx="1219200" cy="579438"/>
        </p:xfrm>
        <a:graphic>
          <a:graphicData uri="http://schemas.openxmlformats.org/presentationml/2006/ole">
            <p:oleObj spid="_x0000_s64518" name="Equation" r:id="rId4" imgW="583947" imgH="279279" progId="Equation.3">
              <p:embed/>
            </p:oleObj>
          </a:graphicData>
        </a:graphic>
      </p:graphicFrame>
      <p:graphicFrame>
        <p:nvGraphicFramePr>
          <p:cNvPr id="64519" name="Object 7"/>
          <p:cNvGraphicFramePr>
            <a:graphicFrameLocks noChangeAspect="1"/>
          </p:cNvGraphicFramePr>
          <p:nvPr/>
        </p:nvGraphicFramePr>
        <p:xfrm>
          <a:off x="5867400" y="4419600"/>
          <a:ext cx="1295400" cy="577850"/>
        </p:xfrm>
        <a:graphic>
          <a:graphicData uri="http://schemas.openxmlformats.org/presentationml/2006/ole">
            <p:oleObj spid="_x0000_s64519" r:id="rId5" imgW="622030" imgH="279279" progId="Equation.3">
              <p:embed/>
            </p:oleObj>
          </a:graphicData>
        </a:graphic>
      </p:graphicFrame>
    </p:spTree>
  </p:cSld>
  <p:clrMapOvr>
    <a:masterClrMapping/>
  </p:clrMapOvr>
  <p:transition spd="slow">
    <p:cu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2" name="Rectangle 4"/>
          <p:cNvSpPr>
            <a:spLocks noChangeArrowheads="1"/>
          </p:cNvSpPr>
          <p:nvPr/>
        </p:nvSpPr>
        <p:spPr bwMode="auto">
          <a:xfrm>
            <a:off x="0" y="0"/>
            <a:ext cx="9144000" cy="1143000"/>
          </a:xfrm>
          <a:prstGeom prst="rect">
            <a:avLst/>
          </a:prstGeom>
          <a:noFill/>
          <a:ln w="9525">
            <a:noFill/>
            <a:miter lim="800000"/>
            <a:headEnd/>
            <a:tailEnd/>
          </a:ln>
          <a:effectLst/>
        </p:spPr>
        <p:txBody>
          <a:bodyPr lIns="91435" tIns="45718" rIns="91435" bIns="45718" anchor="ctr"/>
          <a:lstStyle/>
          <a:p>
            <a:pPr algn="ctr">
              <a:lnSpc>
                <a:spcPct val="70000"/>
              </a:lnSpc>
              <a:spcBef>
                <a:spcPct val="0"/>
              </a:spcBef>
              <a:buClrTx/>
              <a:buFontTx/>
              <a:buNone/>
            </a:pPr>
            <a:r>
              <a:rPr lang="en-US" sz="3600" b="1" dirty="0"/>
              <a:t>Rectangular Coordinate System</a:t>
            </a:r>
            <a:endParaRPr lang="en-US" sz="4800" b="1" dirty="0">
              <a:latin typeface="Arial Narrow" pitchFamily="34" charset="0"/>
            </a:endParaRPr>
          </a:p>
        </p:txBody>
      </p:sp>
      <p:sp>
        <p:nvSpPr>
          <p:cNvPr id="176133" name="Rectangle 5"/>
          <p:cNvSpPr>
            <a:spLocks noChangeArrowheads="1"/>
          </p:cNvSpPr>
          <p:nvPr/>
        </p:nvSpPr>
        <p:spPr bwMode="auto">
          <a:xfrm>
            <a:off x="0" y="2971800"/>
            <a:ext cx="9144000" cy="1143000"/>
          </a:xfrm>
          <a:prstGeom prst="rect">
            <a:avLst/>
          </a:prstGeom>
          <a:noFill/>
          <a:ln w="9525">
            <a:noFill/>
            <a:miter lim="800000"/>
            <a:headEnd/>
            <a:tailEnd/>
          </a:ln>
          <a:effectLst/>
        </p:spPr>
        <p:txBody>
          <a:bodyPr lIns="91435" tIns="45718" rIns="91435" bIns="45718" anchor="ctr"/>
          <a:lstStyle/>
          <a:p>
            <a:pPr>
              <a:lnSpc>
                <a:spcPct val="70000"/>
              </a:lnSpc>
              <a:spcBef>
                <a:spcPct val="0"/>
              </a:spcBef>
              <a:buClrTx/>
              <a:buFontTx/>
              <a:buNone/>
            </a:pPr>
            <a:endParaRPr lang="en-US" sz="4800" b="1">
              <a:latin typeface="Arial Narrow" pitchFamily="34" charset="0"/>
            </a:endParaRPr>
          </a:p>
        </p:txBody>
      </p:sp>
      <p:sp>
        <p:nvSpPr>
          <p:cNvPr id="176135" name="Line 7"/>
          <p:cNvSpPr>
            <a:spLocks noChangeShapeType="1"/>
          </p:cNvSpPr>
          <p:nvPr/>
        </p:nvSpPr>
        <p:spPr bwMode="auto">
          <a:xfrm>
            <a:off x="3678238" y="2905125"/>
            <a:ext cx="0" cy="1347788"/>
          </a:xfrm>
          <a:prstGeom prst="line">
            <a:avLst/>
          </a:prstGeom>
          <a:noFill/>
          <a:ln w="19050">
            <a:solidFill>
              <a:srgbClr val="000000"/>
            </a:solidFill>
            <a:round/>
            <a:headEnd/>
            <a:tailEnd/>
          </a:ln>
        </p:spPr>
        <p:txBody>
          <a:bodyPr/>
          <a:lstStyle/>
          <a:p>
            <a:endParaRPr lang="en-US"/>
          </a:p>
        </p:txBody>
      </p:sp>
      <p:sp>
        <p:nvSpPr>
          <p:cNvPr id="176136" name="Line 8"/>
          <p:cNvSpPr>
            <a:spLocks noChangeShapeType="1"/>
          </p:cNvSpPr>
          <p:nvPr/>
        </p:nvSpPr>
        <p:spPr bwMode="auto">
          <a:xfrm>
            <a:off x="3678238" y="4252913"/>
            <a:ext cx="1970087" cy="0"/>
          </a:xfrm>
          <a:prstGeom prst="line">
            <a:avLst/>
          </a:prstGeom>
          <a:noFill/>
          <a:ln w="19050">
            <a:solidFill>
              <a:srgbClr val="000000"/>
            </a:solidFill>
            <a:round/>
            <a:headEnd/>
            <a:tailEnd/>
          </a:ln>
        </p:spPr>
        <p:txBody>
          <a:bodyPr/>
          <a:lstStyle/>
          <a:p>
            <a:endParaRPr lang="en-US"/>
          </a:p>
        </p:txBody>
      </p:sp>
      <p:sp>
        <p:nvSpPr>
          <p:cNvPr id="176137" name="Line 9"/>
          <p:cNvSpPr>
            <a:spLocks noChangeShapeType="1"/>
          </p:cNvSpPr>
          <p:nvPr/>
        </p:nvSpPr>
        <p:spPr bwMode="auto">
          <a:xfrm flipH="1">
            <a:off x="2481263" y="4252913"/>
            <a:ext cx="1196975" cy="760412"/>
          </a:xfrm>
          <a:prstGeom prst="line">
            <a:avLst/>
          </a:prstGeom>
          <a:noFill/>
          <a:ln w="19050">
            <a:solidFill>
              <a:srgbClr val="000000"/>
            </a:solidFill>
            <a:round/>
            <a:headEnd/>
            <a:tailEnd/>
          </a:ln>
        </p:spPr>
        <p:txBody>
          <a:bodyPr/>
          <a:lstStyle/>
          <a:p>
            <a:endParaRPr lang="en-US"/>
          </a:p>
        </p:txBody>
      </p:sp>
      <p:sp>
        <p:nvSpPr>
          <p:cNvPr id="176138" name="Text Box 10"/>
          <p:cNvSpPr txBox="1">
            <a:spLocks noChangeArrowheads="1"/>
          </p:cNvSpPr>
          <p:nvPr/>
        </p:nvSpPr>
        <p:spPr bwMode="auto">
          <a:xfrm>
            <a:off x="1981200" y="4805363"/>
            <a:ext cx="698500" cy="528637"/>
          </a:xfrm>
          <a:prstGeom prst="rect">
            <a:avLst/>
          </a:prstGeom>
          <a:noFill/>
          <a:ln w="19050">
            <a:noFill/>
            <a:miter lim="800000"/>
            <a:headEnd/>
            <a:tailEnd/>
          </a:ln>
        </p:spPr>
        <p:txBody>
          <a:bodyPr/>
          <a:lstStyle/>
          <a:p>
            <a:pPr eaLnBrk="0" hangingPunct="0">
              <a:spcBef>
                <a:spcPct val="0"/>
              </a:spcBef>
              <a:buClrTx/>
              <a:buFontTx/>
              <a:buNone/>
            </a:pPr>
            <a:r>
              <a:rPr lang="en-US" sz="3200" b="1" i="1">
                <a:latin typeface="Times New Roman" pitchFamily="18" charset="0"/>
              </a:rPr>
              <a:t>x</a:t>
            </a:r>
          </a:p>
        </p:txBody>
      </p:sp>
      <p:sp>
        <p:nvSpPr>
          <p:cNvPr id="176139" name="Text Box 11"/>
          <p:cNvSpPr txBox="1">
            <a:spLocks noChangeArrowheads="1"/>
          </p:cNvSpPr>
          <p:nvPr/>
        </p:nvSpPr>
        <p:spPr bwMode="auto">
          <a:xfrm>
            <a:off x="3546475" y="2238375"/>
            <a:ext cx="796925" cy="581025"/>
          </a:xfrm>
          <a:prstGeom prst="rect">
            <a:avLst/>
          </a:prstGeom>
          <a:noFill/>
          <a:ln w="19050">
            <a:noFill/>
            <a:miter lim="800000"/>
            <a:headEnd/>
            <a:tailEnd/>
          </a:ln>
        </p:spPr>
        <p:txBody>
          <a:bodyPr/>
          <a:lstStyle/>
          <a:p>
            <a:pPr eaLnBrk="0" hangingPunct="0">
              <a:spcBef>
                <a:spcPct val="0"/>
              </a:spcBef>
              <a:buClrTx/>
              <a:buFontTx/>
              <a:buNone/>
            </a:pPr>
            <a:r>
              <a:rPr lang="en-US" sz="3200" b="1" i="1">
                <a:latin typeface="Times New Roman" pitchFamily="18" charset="0"/>
              </a:rPr>
              <a:t>z</a:t>
            </a:r>
          </a:p>
        </p:txBody>
      </p:sp>
      <p:sp>
        <p:nvSpPr>
          <p:cNvPr id="176140" name="Text Box 12"/>
          <p:cNvSpPr txBox="1">
            <a:spLocks noChangeArrowheads="1"/>
          </p:cNvSpPr>
          <p:nvPr/>
        </p:nvSpPr>
        <p:spPr bwMode="auto">
          <a:xfrm>
            <a:off x="5867400" y="3886200"/>
            <a:ext cx="762000" cy="609600"/>
          </a:xfrm>
          <a:prstGeom prst="rect">
            <a:avLst/>
          </a:prstGeom>
          <a:noFill/>
          <a:ln w="19050">
            <a:noFill/>
            <a:miter lim="800000"/>
            <a:headEnd/>
            <a:tailEnd/>
          </a:ln>
        </p:spPr>
        <p:txBody>
          <a:bodyPr/>
          <a:lstStyle/>
          <a:p>
            <a:pPr eaLnBrk="0" hangingPunct="0">
              <a:spcBef>
                <a:spcPct val="0"/>
              </a:spcBef>
              <a:buClrTx/>
              <a:buFontTx/>
              <a:buNone/>
            </a:pPr>
            <a:r>
              <a:rPr lang="en-US" sz="3200" b="1" i="1">
                <a:latin typeface="Times New Roman" pitchFamily="18" charset="0"/>
              </a:rPr>
              <a:t>y</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ChangeArrowheads="1"/>
          </p:cNvSpPr>
          <p:nvPr>
            <p:ph type="title"/>
          </p:nvPr>
        </p:nvSpPr>
        <p:spPr>
          <a:xfrm>
            <a:off x="0" y="0"/>
            <a:ext cx="9144000" cy="1143000"/>
          </a:xfrm>
        </p:spPr>
        <p:txBody>
          <a:bodyPr/>
          <a:lstStyle/>
          <a:p>
            <a:pPr algn="ctr"/>
            <a:r>
              <a:rPr lang="en-US" dirty="0"/>
              <a:t>Scalars and Vectors</a:t>
            </a:r>
          </a:p>
        </p:txBody>
      </p:sp>
      <p:sp>
        <p:nvSpPr>
          <p:cNvPr id="150531" name="Rectangle 3"/>
          <p:cNvSpPr>
            <a:spLocks noGrp="1" noChangeArrowheads="1"/>
          </p:cNvSpPr>
          <p:nvPr>
            <p:ph type="body" sz="half" idx="1"/>
          </p:nvPr>
        </p:nvSpPr>
        <p:spPr>
          <a:xfrm>
            <a:off x="1447800" y="1143000"/>
            <a:ext cx="5867400" cy="3810000"/>
          </a:xfrm>
        </p:spPr>
        <p:txBody>
          <a:bodyPr/>
          <a:lstStyle/>
          <a:p>
            <a:pPr>
              <a:lnSpc>
                <a:spcPct val="90000"/>
              </a:lnSpc>
              <a:spcBef>
                <a:spcPct val="0"/>
              </a:spcBef>
              <a:buClrTx/>
              <a:buFontTx/>
              <a:buNone/>
            </a:pPr>
            <a:r>
              <a:rPr lang="en-US" altLang="ko-KR" sz="2000" b="1" dirty="0">
                <a:ea typeface="굴림" pitchFamily="50" charset="-127"/>
              </a:rPr>
              <a:t>Scalar </a:t>
            </a:r>
            <a:r>
              <a:rPr lang="en-US" altLang="ko-KR" sz="2000" dirty="0">
                <a:ea typeface="굴림" pitchFamily="50" charset="-127"/>
              </a:rPr>
              <a:t>has only magnitude.</a:t>
            </a:r>
          </a:p>
          <a:p>
            <a:pPr>
              <a:lnSpc>
                <a:spcPct val="90000"/>
              </a:lnSpc>
              <a:spcBef>
                <a:spcPct val="0"/>
              </a:spcBef>
              <a:buClrTx/>
              <a:buFontTx/>
              <a:buNone/>
            </a:pPr>
            <a:r>
              <a:rPr lang="en-US" altLang="ko-KR" sz="1800" dirty="0">
                <a:ea typeface="굴림" pitchFamily="50" charset="-127"/>
              </a:rPr>
              <a:t>   - Example : mass, speed, work, energy</a:t>
            </a:r>
          </a:p>
          <a:p>
            <a:pPr>
              <a:lnSpc>
                <a:spcPct val="90000"/>
              </a:lnSpc>
              <a:spcBef>
                <a:spcPct val="0"/>
              </a:spcBef>
              <a:buClrTx/>
              <a:buFontTx/>
              <a:buNone/>
            </a:pPr>
            <a:r>
              <a:rPr lang="en-US" altLang="ko-KR" sz="2000" b="1" dirty="0">
                <a:ea typeface="굴림" pitchFamily="50" charset="-127"/>
              </a:rPr>
              <a:t> </a:t>
            </a:r>
          </a:p>
          <a:p>
            <a:pPr>
              <a:lnSpc>
                <a:spcPct val="90000"/>
              </a:lnSpc>
              <a:spcBef>
                <a:spcPct val="0"/>
              </a:spcBef>
              <a:buClrTx/>
              <a:buFontTx/>
              <a:buNone/>
            </a:pPr>
            <a:r>
              <a:rPr lang="en-US" altLang="ko-KR" sz="2000" b="1" dirty="0">
                <a:ea typeface="굴림" pitchFamily="50" charset="-127"/>
              </a:rPr>
              <a:t>Vector</a:t>
            </a:r>
            <a:r>
              <a:rPr lang="en-US" altLang="ko-KR" sz="2000" dirty="0">
                <a:ea typeface="굴림" pitchFamily="50" charset="-127"/>
              </a:rPr>
              <a:t> has its magnitude and direction.</a:t>
            </a:r>
          </a:p>
          <a:p>
            <a:pPr>
              <a:lnSpc>
                <a:spcPct val="90000"/>
              </a:lnSpc>
              <a:spcBef>
                <a:spcPct val="0"/>
              </a:spcBef>
              <a:buClrTx/>
              <a:buFontTx/>
              <a:buNone/>
            </a:pPr>
            <a:r>
              <a:rPr lang="en-US" altLang="ko-KR" sz="1800" dirty="0">
                <a:ea typeface="굴림" pitchFamily="50" charset="-127"/>
              </a:rPr>
              <a:t>   - Example : velocity, force, momentum, acceleration</a:t>
            </a:r>
          </a:p>
          <a:p>
            <a:pPr>
              <a:lnSpc>
                <a:spcPct val="90000"/>
              </a:lnSpc>
              <a:spcBef>
                <a:spcPct val="0"/>
              </a:spcBef>
              <a:buClrTx/>
              <a:buFontTx/>
              <a:buNone/>
            </a:pPr>
            <a:endParaRPr lang="en-US" altLang="ko-KR" sz="1800" dirty="0">
              <a:ea typeface="굴림" pitchFamily="50" charset="-127"/>
            </a:endParaRPr>
          </a:p>
          <a:p>
            <a:pPr>
              <a:lnSpc>
                <a:spcPct val="90000"/>
              </a:lnSpc>
              <a:spcBef>
                <a:spcPct val="0"/>
              </a:spcBef>
              <a:buClrTx/>
              <a:buFontTx/>
              <a:buNone/>
            </a:pPr>
            <a:r>
              <a:rPr lang="en-US" altLang="ko-KR" sz="1800" dirty="0">
                <a:ea typeface="굴림" pitchFamily="50" charset="-127"/>
              </a:rPr>
              <a:t>   - Way of presentation : boldface, symbol with a half/full arrow</a:t>
            </a:r>
          </a:p>
          <a:p>
            <a:pPr>
              <a:lnSpc>
                <a:spcPct val="90000"/>
              </a:lnSpc>
              <a:spcBef>
                <a:spcPct val="0"/>
              </a:spcBef>
              <a:buClrTx/>
              <a:buFontTx/>
              <a:buNone/>
            </a:pPr>
            <a:endParaRPr lang="en-US" altLang="ko-KR" sz="1800" dirty="0">
              <a:ea typeface="굴림" pitchFamily="50" charset="-127"/>
            </a:endParaRPr>
          </a:p>
          <a:p>
            <a:pPr>
              <a:lnSpc>
                <a:spcPct val="90000"/>
              </a:lnSpc>
              <a:spcBef>
                <a:spcPct val="0"/>
              </a:spcBef>
              <a:buClrTx/>
              <a:buFontTx/>
              <a:buNone/>
            </a:pPr>
            <a:r>
              <a:rPr lang="en-US" altLang="ko-KR" sz="1800" dirty="0">
                <a:ea typeface="굴림" pitchFamily="50" charset="-127"/>
              </a:rPr>
              <a:t>      ( notation should be consistent in the text.)</a:t>
            </a:r>
          </a:p>
          <a:p>
            <a:pPr>
              <a:lnSpc>
                <a:spcPct val="90000"/>
              </a:lnSpc>
              <a:spcBef>
                <a:spcPct val="0"/>
              </a:spcBef>
              <a:buClrTx/>
              <a:buFontTx/>
              <a:buNone/>
            </a:pPr>
            <a:r>
              <a:rPr lang="en-US" altLang="ko-KR" sz="1800" dirty="0">
                <a:ea typeface="굴림" pitchFamily="50" charset="-127"/>
              </a:rPr>
              <a:t>           </a:t>
            </a:r>
          </a:p>
          <a:p>
            <a:pPr>
              <a:lnSpc>
                <a:spcPct val="90000"/>
              </a:lnSpc>
              <a:spcBef>
                <a:spcPct val="0"/>
              </a:spcBef>
              <a:buClrTx/>
              <a:buFontTx/>
              <a:buNone/>
            </a:pPr>
            <a:endParaRPr lang="en-US" altLang="ko-KR" sz="1800" b="1" i="1" dirty="0">
              <a:ea typeface="굴림" pitchFamily="50" charset="-127"/>
            </a:endParaRPr>
          </a:p>
          <a:p>
            <a:pPr>
              <a:lnSpc>
                <a:spcPct val="90000"/>
              </a:lnSpc>
              <a:spcBef>
                <a:spcPct val="0"/>
              </a:spcBef>
              <a:buClrTx/>
              <a:buFontTx/>
              <a:buNone/>
            </a:pPr>
            <a:endParaRPr lang="en-US" altLang="ko-KR" sz="1800" dirty="0">
              <a:ea typeface="굴림" pitchFamily="50" charset="-127"/>
            </a:endParaRPr>
          </a:p>
          <a:p>
            <a:pPr>
              <a:lnSpc>
                <a:spcPct val="90000"/>
              </a:lnSpc>
              <a:spcBef>
                <a:spcPct val="0"/>
              </a:spcBef>
              <a:buClrTx/>
              <a:buFontTx/>
              <a:buNone/>
            </a:pPr>
            <a:r>
              <a:rPr lang="en-US" altLang="ko-KR" sz="1800" dirty="0">
                <a:ea typeface="굴림" pitchFamily="50" charset="-127"/>
              </a:rPr>
              <a:t>	Vectors can be resolved into scalar components in each principal dimension.</a:t>
            </a:r>
            <a:r>
              <a:rPr lang="en-US" altLang="ko-KR" sz="1800" dirty="0">
                <a:ea typeface="굴림" pitchFamily="50" charset="-127"/>
                <a:sym typeface="Symbol" pitchFamily="18" charset="2"/>
              </a:rPr>
              <a:t>  </a:t>
            </a:r>
            <a:endParaRPr lang="en-US" sz="2400" dirty="0"/>
          </a:p>
        </p:txBody>
      </p:sp>
      <p:graphicFrame>
        <p:nvGraphicFramePr>
          <p:cNvPr id="150550" name="Object 22"/>
          <p:cNvGraphicFramePr>
            <a:graphicFrameLocks noChangeAspect="1"/>
          </p:cNvGraphicFramePr>
          <p:nvPr>
            <p:ph sz="quarter" idx="2"/>
          </p:nvPr>
        </p:nvGraphicFramePr>
        <p:xfrm>
          <a:off x="5308600" y="5157788"/>
          <a:ext cx="1701800" cy="938212"/>
        </p:xfrm>
        <a:graphic>
          <a:graphicData uri="http://schemas.openxmlformats.org/presentationml/2006/ole">
            <p:oleObj spid="_x0000_s150550" name="Equation" r:id="rId3" imgW="736560" imgH="406080" progId="Equation.3">
              <p:embed/>
            </p:oleObj>
          </a:graphicData>
        </a:graphic>
      </p:graphicFrame>
      <p:graphicFrame>
        <p:nvGraphicFramePr>
          <p:cNvPr id="150532" name="Object 4"/>
          <p:cNvGraphicFramePr>
            <a:graphicFrameLocks noChangeAspect="1"/>
          </p:cNvGraphicFramePr>
          <p:nvPr/>
        </p:nvGraphicFramePr>
        <p:xfrm>
          <a:off x="4514850" y="3556000"/>
          <a:ext cx="114300" cy="203200"/>
        </p:xfrm>
        <a:graphic>
          <a:graphicData uri="http://schemas.openxmlformats.org/presentationml/2006/ole">
            <p:oleObj spid="_x0000_s150532" name="Equation" r:id="rId4" imgW="114120" imgH="203040" progId="">
              <p:embed/>
            </p:oleObj>
          </a:graphicData>
        </a:graphic>
      </p:graphicFrame>
      <p:sp>
        <p:nvSpPr>
          <p:cNvPr id="150536" name="Line 8"/>
          <p:cNvSpPr>
            <a:spLocks noChangeShapeType="1"/>
          </p:cNvSpPr>
          <p:nvPr/>
        </p:nvSpPr>
        <p:spPr bwMode="auto">
          <a:xfrm flipV="1">
            <a:off x="1447800" y="5334000"/>
            <a:ext cx="2209800" cy="685800"/>
          </a:xfrm>
          <a:prstGeom prst="line">
            <a:avLst/>
          </a:prstGeom>
          <a:noFill/>
          <a:ln w="57150">
            <a:solidFill>
              <a:schemeClr val="bg1"/>
            </a:solidFill>
            <a:round/>
            <a:headEnd/>
            <a:tailEnd type="triangle" w="med" len="med"/>
          </a:ln>
          <a:effectLst/>
        </p:spPr>
        <p:txBody>
          <a:bodyPr/>
          <a:lstStyle/>
          <a:p>
            <a:endParaRPr lang="en-US"/>
          </a:p>
        </p:txBody>
      </p:sp>
      <p:sp>
        <p:nvSpPr>
          <p:cNvPr id="150537" name="Line 9"/>
          <p:cNvSpPr>
            <a:spLocks noChangeShapeType="1"/>
          </p:cNvSpPr>
          <p:nvPr/>
        </p:nvSpPr>
        <p:spPr bwMode="auto">
          <a:xfrm>
            <a:off x="1447800" y="6019800"/>
            <a:ext cx="2209800" cy="0"/>
          </a:xfrm>
          <a:prstGeom prst="line">
            <a:avLst/>
          </a:prstGeom>
          <a:noFill/>
          <a:ln w="57150">
            <a:solidFill>
              <a:schemeClr val="bg1"/>
            </a:solidFill>
            <a:round/>
            <a:headEnd/>
            <a:tailEnd type="triangle" w="med" len="med"/>
          </a:ln>
          <a:effectLst/>
        </p:spPr>
        <p:txBody>
          <a:bodyPr/>
          <a:lstStyle/>
          <a:p>
            <a:endParaRPr lang="en-US"/>
          </a:p>
        </p:txBody>
      </p:sp>
      <p:sp>
        <p:nvSpPr>
          <p:cNvPr id="150538" name="Line 10"/>
          <p:cNvSpPr>
            <a:spLocks noChangeShapeType="1"/>
          </p:cNvSpPr>
          <p:nvPr/>
        </p:nvSpPr>
        <p:spPr bwMode="auto">
          <a:xfrm flipV="1">
            <a:off x="1447800" y="5334000"/>
            <a:ext cx="0" cy="685800"/>
          </a:xfrm>
          <a:prstGeom prst="line">
            <a:avLst/>
          </a:prstGeom>
          <a:noFill/>
          <a:ln w="57150">
            <a:solidFill>
              <a:schemeClr val="bg1"/>
            </a:solidFill>
            <a:round/>
            <a:headEnd/>
            <a:tailEnd type="triangle" w="med" len="med"/>
          </a:ln>
          <a:effectLst/>
        </p:spPr>
        <p:txBody>
          <a:bodyPr/>
          <a:lstStyle/>
          <a:p>
            <a:endParaRPr lang="en-US"/>
          </a:p>
        </p:txBody>
      </p:sp>
      <p:sp>
        <p:nvSpPr>
          <p:cNvPr id="150539" name="Line 11"/>
          <p:cNvSpPr>
            <a:spLocks noChangeShapeType="1"/>
          </p:cNvSpPr>
          <p:nvPr/>
        </p:nvSpPr>
        <p:spPr bwMode="auto">
          <a:xfrm>
            <a:off x="1447800" y="5334000"/>
            <a:ext cx="2209800" cy="0"/>
          </a:xfrm>
          <a:prstGeom prst="line">
            <a:avLst/>
          </a:prstGeom>
          <a:noFill/>
          <a:ln w="28575">
            <a:solidFill>
              <a:schemeClr val="bg1"/>
            </a:solidFill>
            <a:prstDash val="sysDot"/>
            <a:round/>
            <a:headEnd/>
            <a:tailEnd/>
          </a:ln>
          <a:effectLst/>
        </p:spPr>
        <p:txBody>
          <a:bodyPr/>
          <a:lstStyle/>
          <a:p>
            <a:endParaRPr lang="en-US"/>
          </a:p>
        </p:txBody>
      </p:sp>
      <p:sp>
        <p:nvSpPr>
          <p:cNvPr id="150540" name="Line 12"/>
          <p:cNvSpPr>
            <a:spLocks noChangeShapeType="1"/>
          </p:cNvSpPr>
          <p:nvPr/>
        </p:nvSpPr>
        <p:spPr bwMode="auto">
          <a:xfrm>
            <a:off x="3657600" y="5334000"/>
            <a:ext cx="0" cy="685800"/>
          </a:xfrm>
          <a:prstGeom prst="line">
            <a:avLst/>
          </a:prstGeom>
          <a:noFill/>
          <a:ln w="28575">
            <a:solidFill>
              <a:schemeClr val="bg1"/>
            </a:solidFill>
            <a:prstDash val="sysDot"/>
            <a:round/>
            <a:headEnd/>
            <a:tailEnd/>
          </a:ln>
          <a:effectLst/>
        </p:spPr>
        <p:txBody>
          <a:bodyPr/>
          <a:lstStyle/>
          <a:p>
            <a:endParaRPr lang="en-US"/>
          </a:p>
        </p:txBody>
      </p:sp>
      <p:grpSp>
        <p:nvGrpSpPr>
          <p:cNvPr id="150559" name="Group 31"/>
          <p:cNvGrpSpPr>
            <a:grpSpLocks/>
          </p:cNvGrpSpPr>
          <p:nvPr/>
        </p:nvGrpSpPr>
        <p:grpSpPr bwMode="auto">
          <a:xfrm>
            <a:off x="2895600" y="3810000"/>
            <a:ext cx="2057400" cy="457200"/>
            <a:chOff x="1824" y="2304"/>
            <a:chExt cx="1296" cy="288"/>
          </a:xfrm>
        </p:grpSpPr>
        <p:graphicFrame>
          <p:nvGraphicFramePr>
            <p:cNvPr id="150533" name="Object 5"/>
            <p:cNvGraphicFramePr>
              <a:graphicFrameLocks noChangeAspect="1"/>
            </p:cNvGraphicFramePr>
            <p:nvPr/>
          </p:nvGraphicFramePr>
          <p:xfrm>
            <a:off x="2200" y="2306"/>
            <a:ext cx="200" cy="238"/>
          </p:xfrm>
          <a:graphic>
            <a:graphicData uri="http://schemas.openxmlformats.org/presentationml/2006/ole">
              <p:oleObj spid="_x0000_s150533" name="Equation" r:id="rId5" imgW="266400" imgH="317160" progId="">
                <p:embed/>
              </p:oleObj>
            </a:graphicData>
          </a:graphic>
        </p:graphicFrame>
        <p:graphicFrame>
          <p:nvGraphicFramePr>
            <p:cNvPr id="150534" name="Object 6"/>
            <p:cNvGraphicFramePr>
              <a:graphicFrameLocks noChangeAspect="1"/>
            </p:cNvGraphicFramePr>
            <p:nvPr/>
          </p:nvGraphicFramePr>
          <p:xfrm>
            <a:off x="2928" y="2352"/>
            <a:ext cx="192" cy="192"/>
          </p:xfrm>
          <a:graphic>
            <a:graphicData uri="http://schemas.openxmlformats.org/presentationml/2006/ole">
              <p:oleObj spid="_x0000_s150534" name="Equation" r:id="rId6" imgW="279360" imgH="279360" progId="">
                <p:embed/>
              </p:oleObj>
            </a:graphicData>
          </a:graphic>
        </p:graphicFrame>
        <p:graphicFrame>
          <p:nvGraphicFramePr>
            <p:cNvPr id="150535" name="Object 7"/>
            <p:cNvGraphicFramePr>
              <a:graphicFrameLocks noChangeAspect="1"/>
            </p:cNvGraphicFramePr>
            <p:nvPr/>
          </p:nvGraphicFramePr>
          <p:xfrm>
            <a:off x="2592" y="2304"/>
            <a:ext cx="210" cy="240"/>
          </p:xfrm>
          <a:graphic>
            <a:graphicData uri="http://schemas.openxmlformats.org/presentationml/2006/ole">
              <p:oleObj spid="_x0000_s150535" name="Equation" r:id="rId7" imgW="266400" imgH="304560" progId="">
                <p:embed/>
              </p:oleObj>
            </a:graphicData>
          </a:graphic>
        </p:graphicFrame>
        <p:sp>
          <p:nvSpPr>
            <p:cNvPr id="150541" name="Rectangle 13"/>
            <p:cNvSpPr>
              <a:spLocks noChangeArrowheads="1"/>
            </p:cNvSpPr>
            <p:nvPr/>
          </p:nvSpPr>
          <p:spPr bwMode="auto">
            <a:xfrm>
              <a:off x="1824" y="2304"/>
              <a:ext cx="244" cy="288"/>
            </a:xfrm>
            <a:prstGeom prst="rect">
              <a:avLst/>
            </a:prstGeom>
            <a:noFill/>
            <a:ln w="9525">
              <a:noFill/>
              <a:miter lim="800000"/>
              <a:headEnd/>
              <a:tailEnd/>
            </a:ln>
            <a:effectLst/>
          </p:spPr>
          <p:txBody>
            <a:bodyPr wrap="none">
              <a:spAutoFit/>
            </a:bodyPr>
            <a:lstStyle/>
            <a:p>
              <a:pPr>
                <a:spcBef>
                  <a:spcPct val="0"/>
                </a:spcBef>
                <a:buClrTx/>
                <a:buFontTx/>
                <a:buNone/>
              </a:pPr>
              <a:r>
                <a:rPr lang="en-US" altLang="ko-KR" sz="2400" b="1" i="1">
                  <a:latin typeface="Times New Roman" pitchFamily="18" charset="0"/>
                  <a:ea typeface="굴림" pitchFamily="50" charset="-127"/>
                </a:rPr>
                <a:t>F</a:t>
              </a:r>
              <a:endParaRPr lang="en-US" sz="2400" b="1" i="1">
                <a:latin typeface="Times New Roman" pitchFamily="18" charset="0"/>
              </a:endParaRPr>
            </a:p>
          </p:txBody>
        </p:sp>
      </p:grpSp>
      <p:sp>
        <p:nvSpPr>
          <p:cNvPr id="150542" name="Rectangle 14"/>
          <p:cNvSpPr>
            <a:spLocks noChangeArrowheads="1"/>
          </p:cNvSpPr>
          <p:nvPr/>
        </p:nvSpPr>
        <p:spPr bwMode="auto">
          <a:xfrm>
            <a:off x="3657600" y="5867400"/>
            <a:ext cx="488950" cy="457200"/>
          </a:xfrm>
          <a:prstGeom prst="rect">
            <a:avLst/>
          </a:prstGeom>
          <a:noFill/>
          <a:ln w="9525">
            <a:noFill/>
            <a:miter lim="800000"/>
            <a:headEnd/>
            <a:tailEnd/>
          </a:ln>
          <a:effectLst/>
        </p:spPr>
        <p:txBody>
          <a:bodyPr wrap="none">
            <a:spAutoFit/>
          </a:bodyPr>
          <a:lstStyle/>
          <a:p>
            <a:pPr>
              <a:spcBef>
                <a:spcPct val="0"/>
              </a:spcBef>
              <a:buClrTx/>
              <a:buFontTx/>
              <a:buNone/>
            </a:pPr>
            <a:r>
              <a:rPr lang="en-US" altLang="ko-KR" sz="2400" b="1" i="1">
                <a:latin typeface="Times New Roman" pitchFamily="18" charset="0"/>
                <a:ea typeface="굴림" pitchFamily="50" charset="-127"/>
              </a:rPr>
              <a:t>F</a:t>
            </a:r>
            <a:r>
              <a:rPr lang="en-US" altLang="ko-KR" sz="2400" b="1" i="1" baseline="-25000">
                <a:latin typeface="Times New Roman" pitchFamily="18" charset="0"/>
                <a:ea typeface="굴림" pitchFamily="50" charset="-127"/>
              </a:rPr>
              <a:t>x</a:t>
            </a:r>
            <a:endParaRPr lang="en-US" sz="2400" b="1" i="1" baseline="-25000">
              <a:latin typeface="Times New Roman" pitchFamily="18" charset="0"/>
            </a:endParaRPr>
          </a:p>
        </p:txBody>
      </p:sp>
      <p:sp>
        <p:nvSpPr>
          <p:cNvPr id="150543" name="Rectangle 15"/>
          <p:cNvSpPr>
            <a:spLocks noChangeArrowheads="1"/>
          </p:cNvSpPr>
          <p:nvPr/>
        </p:nvSpPr>
        <p:spPr bwMode="auto">
          <a:xfrm>
            <a:off x="1289050" y="4800600"/>
            <a:ext cx="477838" cy="457200"/>
          </a:xfrm>
          <a:prstGeom prst="rect">
            <a:avLst/>
          </a:prstGeom>
          <a:noFill/>
          <a:ln w="9525">
            <a:noFill/>
            <a:miter lim="800000"/>
            <a:headEnd/>
            <a:tailEnd/>
          </a:ln>
          <a:effectLst/>
        </p:spPr>
        <p:txBody>
          <a:bodyPr wrap="none">
            <a:spAutoFit/>
          </a:bodyPr>
          <a:lstStyle/>
          <a:p>
            <a:pPr>
              <a:spcBef>
                <a:spcPct val="0"/>
              </a:spcBef>
              <a:buClrTx/>
              <a:buFontTx/>
              <a:buNone/>
            </a:pPr>
            <a:r>
              <a:rPr lang="en-US" altLang="ko-KR" sz="2400" b="1" i="1">
                <a:latin typeface="Times New Roman" pitchFamily="18" charset="0"/>
                <a:ea typeface="굴림" pitchFamily="50" charset="-127"/>
              </a:rPr>
              <a:t>F</a:t>
            </a:r>
            <a:r>
              <a:rPr lang="en-US" altLang="ko-KR" sz="2400" b="1" i="1" baseline="-25000">
                <a:latin typeface="Times New Roman" pitchFamily="18" charset="0"/>
                <a:ea typeface="굴림" pitchFamily="50" charset="-127"/>
              </a:rPr>
              <a:t>y</a:t>
            </a:r>
            <a:endParaRPr lang="en-US" sz="2400" b="1" i="1" baseline="-25000">
              <a:latin typeface="Times New Roman" pitchFamily="18" charset="0"/>
            </a:endParaRPr>
          </a:p>
        </p:txBody>
      </p:sp>
      <p:sp>
        <p:nvSpPr>
          <p:cNvPr id="150544" name="Text Box 16"/>
          <p:cNvSpPr txBox="1">
            <a:spLocks noChangeArrowheads="1"/>
          </p:cNvSpPr>
          <p:nvPr/>
        </p:nvSpPr>
        <p:spPr bwMode="auto">
          <a:xfrm>
            <a:off x="5029200" y="5105400"/>
            <a:ext cx="914400" cy="457200"/>
          </a:xfrm>
          <a:prstGeom prst="rect">
            <a:avLst/>
          </a:prstGeom>
          <a:noFill/>
          <a:ln w="9525">
            <a:noFill/>
            <a:miter lim="800000"/>
            <a:headEnd/>
            <a:tailEnd/>
          </a:ln>
          <a:effectLst/>
        </p:spPr>
        <p:txBody>
          <a:bodyPr>
            <a:spAutoFit/>
          </a:bodyPr>
          <a:lstStyle/>
          <a:p>
            <a:pPr>
              <a:spcBef>
                <a:spcPct val="50000"/>
              </a:spcBef>
              <a:buClrTx/>
              <a:buFontTx/>
              <a:buNone/>
            </a:pPr>
            <a:endParaRPr lang="en-US" sz="2400">
              <a:solidFill>
                <a:schemeClr val="accent2"/>
              </a:solidFill>
              <a:latin typeface="Times New Roman" pitchFamily="18" charset="0"/>
            </a:endParaRPr>
          </a:p>
        </p:txBody>
      </p:sp>
      <p:sp>
        <p:nvSpPr>
          <p:cNvPr id="150545" name="Text Box 17"/>
          <p:cNvSpPr txBox="1">
            <a:spLocks noChangeArrowheads="1"/>
          </p:cNvSpPr>
          <p:nvPr/>
        </p:nvSpPr>
        <p:spPr bwMode="auto">
          <a:xfrm>
            <a:off x="4556125" y="5222875"/>
            <a:ext cx="184150" cy="457200"/>
          </a:xfrm>
          <a:prstGeom prst="rect">
            <a:avLst/>
          </a:prstGeom>
          <a:noFill/>
          <a:ln w="9525">
            <a:noFill/>
            <a:miter lim="800000"/>
            <a:headEnd/>
            <a:tailEnd/>
          </a:ln>
          <a:effectLst/>
        </p:spPr>
        <p:txBody>
          <a:bodyPr wrap="none">
            <a:spAutoFit/>
          </a:bodyPr>
          <a:lstStyle/>
          <a:p>
            <a:pPr>
              <a:spcBef>
                <a:spcPct val="0"/>
              </a:spcBef>
              <a:buClrTx/>
              <a:buFontTx/>
              <a:buNone/>
            </a:pPr>
            <a:endParaRPr lang="en-US" sz="2400">
              <a:solidFill>
                <a:schemeClr val="accent2"/>
              </a:solidFill>
              <a:latin typeface="Times New Roman" pitchFamily="18" charset="0"/>
            </a:endParaRPr>
          </a:p>
        </p:txBody>
      </p:sp>
      <p:sp>
        <p:nvSpPr>
          <p:cNvPr id="150552" name="Rectangle 24"/>
          <p:cNvSpPr>
            <a:spLocks noChangeArrowheads="1"/>
          </p:cNvSpPr>
          <p:nvPr/>
        </p:nvSpPr>
        <p:spPr bwMode="auto">
          <a:xfrm>
            <a:off x="3727450" y="5029200"/>
            <a:ext cx="387350" cy="457200"/>
          </a:xfrm>
          <a:prstGeom prst="rect">
            <a:avLst/>
          </a:prstGeom>
          <a:noFill/>
          <a:ln w="9525">
            <a:noFill/>
            <a:miter lim="800000"/>
            <a:headEnd/>
            <a:tailEnd/>
          </a:ln>
          <a:effectLst/>
        </p:spPr>
        <p:txBody>
          <a:bodyPr wrap="none">
            <a:spAutoFit/>
          </a:bodyPr>
          <a:lstStyle/>
          <a:p>
            <a:pPr>
              <a:spcBef>
                <a:spcPct val="0"/>
              </a:spcBef>
              <a:buClrTx/>
              <a:buFontTx/>
              <a:buNone/>
            </a:pPr>
            <a:r>
              <a:rPr lang="en-US" altLang="ko-KR" sz="2400" b="1" i="1">
                <a:latin typeface="Times New Roman" pitchFamily="18" charset="0"/>
                <a:ea typeface="굴림" pitchFamily="50" charset="-127"/>
              </a:rPr>
              <a:t>F</a:t>
            </a:r>
            <a:endParaRPr lang="en-US" sz="2400" b="1" i="1">
              <a:latin typeface="Times New Roman" pitchFamily="18" charset="0"/>
            </a:endParaRPr>
          </a:p>
        </p:txBody>
      </p:sp>
      <p:graphicFrame>
        <p:nvGraphicFramePr>
          <p:cNvPr id="150555" name="Object 27"/>
          <p:cNvGraphicFramePr>
            <a:graphicFrameLocks noChangeAspect="1"/>
          </p:cNvGraphicFramePr>
          <p:nvPr>
            <p:ph sz="quarter" idx="3"/>
          </p:nvPr>
        </p:nvGraphicFramePr>
        <p:xfrm>
          <a:off x="2362200" y="5715000"/>
          <a:ext cx="236538" cy="330200"/>
        </p:xfrm>
        <a:graphic>
          <a:graphicData uri="http://schemas.openxmlformats.org/presentationml/2006/ole">
            <p:oleObj spid="_x0000_s150555" name="Equation" r:id="rId8" imgW="126720" imgH="177480" progId="Equation.3">
              <p:embed/>
            </p:oleObj>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8" name="Rectangle 4"/>
          <p:cNvSpPr>
            <a:spLocks noChangeArrowheads="1"/>
          </p:cNvSpPr>
          <p:nvPr/>
        </p:nvSpPr>
        <p:spPr bwMode="auto">
          <a:xfrm>
            <a:off x="0" y="1143000"/>
            <a:ext cx="9144000" cy="4893647"/>
          </a:xfrm>
          <a:prstGeom prst="rect">
            <a:avLst/>
          </a:prstGeom>
          <a:noFill/>
          <a:ln w="9525">
            <a:noFill/>
            <a:miter lim="800000"/>
            <a:headEnd/>
            <a:tailEnd/>
          </a:ln>
          <a:effectLst/>
        </p:spPr>
        <p:txBody>
          <a:bodyPr>
            <a:spAutoFit/>
          </a:bodyPr>
          <a:lstStyle/>
          <a:p>
            <a:pPr eaLnBrk="0" hangingPunct="0">
              <a:spcBef>
                <a:spcPct val="0"/>
              </a:spcBef>
              <a:buClrTx/>
              <a:buFontTx/>
              <a:buChar char="•"/>
            </a:pPr>
            <a:r>
              <a:rPr lang="en-US" sz="3200" dirty="0"/>
              <a:t>  Means of Communicating Ideas Concisely</a:t>
            </a:r>
          </a:p>
          <a:p>
            <a:pPr lvl="1" eaLnBrk="0" hangingPunct="0">
              <a:spcBef>
                <a:spcPct val="0"/>
              </a:spcBef>
              <a:buClrTx/>
              <a:buFontTx/>
              <a:buChar char="–"/>
            </a:pPr>
            <a:r>
              <a:rPr lang="en-US" sz="3200" dirty="0"/>
              <a:t> Axes</a:t>
            </a:r>
          </a:p>
          <a:p>
            <a:pPr lvl="2" eaLnBrk="0" hangingPunct="0">
              <a:spcBef>
                <a:spcPct val="0"/>
              </a:spcBef>
              <a:buClrTx/>
              <a:buFont typeface="Symbol" pitchFamily="18" charset="2"/>
              <a:buChar char="®"/>
            </a:pPr>
            <a:r>
              <a:rPr lang="en-US" sz="2400" dirty="0"/>
              <a:t> X-axis (</a:t>
            </a:r>
            <a:r>
              <a:rPr lang="en-US" sz="2400" dirty="0" smtClean="0"/>
              <a:t>horizontal, independent variable)</a:t>
            </a:r>
            <a:endParaRPr lang="en-US" sz="2400" dirty="0"/>
          </a:p>
          <a:p>
            <a:pPr lvl="2" eaLnBrk="0" hangingPunct="0">
              <a:spcBef>
                <a:spcPct val="0"/>
              </a:spcBef>
              <a:buClrTx/>
              <a:buFont typeface="Symbol" pitchFamily="18" charset="2"/>
              <a:buChar char="®"/>
            </a:pPr>
            <a:endParaRPr lang="en-US" sz="2400" dirty="0"/>
          </a:p>
          <a:p>
            <a:pPr lvl="2" eaLnBrk="0" hangingPunct="0">
              <a:spcBef>
                <a:spcPct val="0"/>
              </a:spcBef>
              <a:buClrTx/>
              <a:buFont typeface="Symbol" pitchFamily="18" charset="2"/>
              <a:buChar char="®"/>
            </a:pPr>
            <a:r>
              <a:rPr lang="en-US" sz="2400" dirty="0"/>
              <a:t> Y-axis (</a:t>
            </a:r>
            <a:r>
              <a:rPr lang="en-US" sz="2400" dirty="0" smtClean="0"/>
              <a:t>vertical, dependent </a:t>
            </a:r>
            <a:r>
              <a:rPr lang="en-US" sz="2400" dirty="0"/>
              <a:t>variable</a:t>
            </a:r>
            <a:r>
              <a:rPr lang="en-US" sz="2400" dirty="0" smtClean="0"/>
              <a:t>)</a:t>
            </a:r>
            <a:endParaRPr lang="en-US" sz="2400" dirty="0"/>
          </a:p>
          <a:p>
            <a:pPr lvl="2" eaLnBrk="0" hangingPunct="0">
              <a:spcBef>
                <a:spcPct val="0"/>
              </a:spcBef>
              <a:buClrTx/>
              <a:buFont typeface="Symbol" pitchFamily="18" charset="2"/>
              <a:buChar char="®"/>
            </a:pPr>
            <a:endParaRPr lang="en-US" sz="2400" dirty="0"/>
          </a:p>
          <a:p>
            <a:pPr lvl="2" eaLnBrk="0" hangingPunct="0">
              <a:spcBef>
                <a:spcPct val="0"/>
              </a:spcBef>
              <a:buClrTx/>
              <a:buFont typeface="Symbol" pitchFamily="18" charset="2"/>
              <a:buChar char="®"/>
            </a:pPr>
            <a:r>
              <a:rPr lang="en-US" sz="2400" dirty="0"/>
              <a:t> Divide major axes into </a:t>
            </a:r>
            <a:r>
              <a:rPr lang="en-US" sz="2400" dirty="0" smtClean="0"/>
              <a:t>appropriate divisions </a:t>
            </a:r>
            <a:r>
              <a:rPr lang="en-US" sz="2400" dirty="0"/>
              <a:t>of 1, 2, </a:t>
            </a:r>
            <a:r>
              <a:rPr lang="en-US" sz="2400" dirty="0" smtClean="0"/>
              <a:t>10, 10</a:t>
            </a:r>
            <a:r>
              <a:rPr lang="en-US" sz="2400" baseline="30000" dirty="0" smtClean="0"/>
              <a:t>X</a:t>
            </a:r>
            <a:r>
              <a:rPr lang="en-US" sz="2400" dirty="0" smtClean="0"/>
              <a:t>, etc</a:t>
            </a:r>
            <a:endParaRPr lang="en-US" sz="2400" dirty="0"/>
          </a:p>
          <a:p>
            <a:pPr lvl="2" eaLnBrk="0" hangingPunct="0">
              <a:spcBef>
                <a:spcPct val="0"/>
              </a:spcBef>
              <a:buClrTx/>
              <a:buFont typeface="Symbol" pitchFamily="18" charset="2"/>
              <a:buChar char="®"/>
            </a:pPr>
            <a:endParaRPr lang="en-US" sz="3200" dirty="0"/>
          </a:p>
          <a:p>
            <a:pPr lvl="2" eaLnBrk="0" hangingPunct="0">
              <a:spcBef>
                <a:spcPct val="0"/>
              </a:spcBef>
              <a:buClrTx/>
              <a:buFont typeface="Symbol" pitchFamily="18" charset="2"/>
              <a:buChar char="®"/>
            </a:pPr>
            <a:r>
              <a:rPr lang="en-US" sz="2400" dirty="0"/>
              <a:t> Label with words, symbols, and units</a:t>
            </a:r>
          </a:p>
          <a:p>
            <a:pPr lvl="2" eaLnBrk="0" hangingPunct="0">
              <a:spcBef>
                <a:spcPct val="0"/>
              </a:spcBef>
              <a:buClrTx/>
              <a:buFont typeface="Symbol" pitchFamily="18" charset="2"/>
              <a:buNone/>
            </a:pPr>
            <a:endParaRPr lang="en-US" sz="2400" dirty="0"/>
          </a:p>
          <a:p>
            <a:pPr lvl="2" eaLnBrk="0" hangingPunct="0">
              <a:spcBef>
                <a:spcPct val="0"/>
              </a:spcBef>
              <a:buClrTx/>
              <a:buFont typeface="Symbol" pitchFamily="18" charset="2"/>
              <a:buChar char="®"/>
            </a:pPr>
            <a:r>
              <a:rPr lang="en-US" sz="2400" dirty="0"/>
              <a:t> Minor axes should be distributed evenly</a:t>
            </a:r>
          </a:p>
        </p:txBody>
      </p:sp>
      <p:sp>
        <p:nvSpPr>
          <p:cNvPr id="88069" name="Rectangle 5"/>
          <p:cNvSpPr>
            <a:spLocks noChangeArrowheads="1"/>
          </p:cNvSpPr>
          <p:nvPr/>
        </p:nvSpPr>
        <p:spPr bwMode="auto">
          <a:xfrm>
            <a:off x="1981200" y="0"/>
            <a:ext cx="9144000" cy="1143000"/>
          </a:xfrm>
          <a:prstGeom prst="rect">
            <a:avLst/>
          </a:prstGeom>
          <a:noFill/>
          <a:ln w="9525">
            <a:noFill/>
            <a:miter lim="800000"/>
            <a:headEnd/>
            <a:tailEnd/>
          </a:ln>
          <a:effectLst/>
        </p:spPr>
        <p:txBody>
          <a:bodyPr lIns="91435" tIns="45718" rIns="91435" bIns="45718" anchor="ctr"/>
          <a:lstStyle/>
          <a:p>
            <a:pPr>
              <a:lnSpc>
                <a:spcPct val="70000"/>
              </a:lnSpc>
              <a:spcBef>
                <a:spcPct val="0"/>
              </a:spcBef>
              <a:buClrTx/>
              <a:buFontTx/>
              <a:buNone/>
            </a:pPr>
            <a:r>
              <a:rPr lang="en-US" sz="4000" b="1" dirty="0"/>
              <a:t>Plots and Graphs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ChangeArrowheads="1"/>
          </p:cNvSpPr>
          <p:nvPr>
            <p:ph type="title"/>
          </p:nvPr>
        </p:nvSpPr>
        <p:spPr>
          <a:xfrm>
            <a:off x="0" y="0"/>
            <a:ext cx="9144000" cy="1143000"/>
          </a:xfrm>
        </p:spPr>
        <p:txBody>
          <a:bodyPr/>
          <a:lstStyle/>
          <a:p>
            <a:pPr algn="ctr"/>
            <a:r>
              <a:rPr lang="en-US" dirty="0" smtClean="0"/>
              <a:t>Vectors</a:t>
            </a:r>
            <a:endParaRPr lang="en-US" dirty="0"/>
          </a:p>
        </p:txBody>
      </p:sp>
      <p:sp>
        <p:nvSpPr>
          <p:cNvPr id="151555" name="Rectangle 3"/>
          <p:cNvSpPr>
            <a:spLocks noGrp="1" noChangeArrowheads="1"/>
          </p:cNvSpPr>
          <p:nvPr>
            <p:ph type="body" idx="1"/>
          </p:nvPr>
        </p:nvSpPr>
        <p:spPr>
          <a:xfrm>
            <a:off x="1524000" y="1143000"/>
            <a:ext cx="8305800" cy="4572000"/>
          </a:xfrm>
        </p:spPr>
        <p:txBody>
          <a:bodyPr/>
          <a:lstStyle/>
          <a:p>
            <a:pPr>
              <a:lnSpc>
                <a:spcPct val="90000"/>
              </a:lnSpc>
              <a:spcBef>
                <a:spcPct val="0"/>
              </a:spcBef>
              <a:buClrTx/>
              <a:buFontTx/>
              <a:buNone/>
            </a:pPr>
            <a:r>
              <a:rPr lang="ko-KR" altLang="en-US" sz="1800" dirty="0">
                <a:ea typeface="굴림" pitchFamily="50" charset="-127"/>
              </a:rPr>
              <a:t> -  </a:t>
            </a:r>
            <a:r>
              <a:rPr lang="en-US" altLang="ko-KR" sz="1800" dirty="0">
                <a:ea typeface="굴림" pitchFamily="50" charset="-127"/>
              </a:rPr>
              <a:t>Vector symbols often have subscripts to better clarify. </a:t>
            </a:r>
          </a:p>
          <a:p>
            <a:pPr>
              <a:lnSpc>
                <a:spcPct val="90000"/>
              </a:lnSpc>
              <a:spcBef>
                <a:spcPct val="0"/>
              </a:spcBef>
              <a:buClrTx/>
              <a:buFontTx/>
              <a:buNone/>
            </a:pPr>
            <a:endParaRPr lang="en-US" altLang="ko-KR" sz="1800" dirty="0">
              <a:ea typeface="굴림" pitchFamily="50" charset="-127"/>
            </a:endParaRPr>
          </a:p>
          <a:p>
            <a:pPr>
              <a:lnSpc>
                <a:spcPct val="90000"/>
              </a:lnSpc>
              <a:spcBef>
                <a:spcPct val="0"/>
              </a:spcBef>
              <a:buClrTx/>
              <a:buFontTx/>
              <a:buNone/>
            </a:pPr>
            <a:r>
              <a:rPr lang="en-US" altLang="ko-KR" sz="1800" dirty="0">
                <a:ea typeface="굴림" pitchFamily="50" charset="-127"/>
              </a:rPr>
              <a:t>                      </a:t>
            </a:r>
            <a:r>
              <a:rPr lang="en-US" altLang="ko-KR" sz="1800" b="1" dirty="0">
                <a:ea typeface="굴림" pitchFamily="50" charset="-127"/>
              </a:rPr>
              <a:t>resultant buoyant force</a:t>
            </a:r>
            <a:r>
              <a:rPr lang="en-US" altLang="ko-KR" sz="1800" dirty="0">
                <a:ea typeface="굴림" pitchFamily="50" charset="-127"/>
              </a:rPr>
              <a:t>             </a:t>
            </a:r>
          </a:p>
          <a:p>
            <a:pPr>
              <a:lnSpc>
                <a:spcPct val="90000"/>
              </a:lnSpc>
              <a:spcBef>
                <a:spcPct val="0"/>
              </a:spcBef>
              <a:buClrTx/>
              <a:buFontTx/>
              <a:buNone/>
            </a:pPr>
            <a:endParaRPr lang="en-US" altLang="ko-KR" sz="1800" dirty="0">
              <a:ea typeface="굴림" pitchFamily="50" charset="-127"/>
            </a:endParaRPr>
          </a:p>
          <a:p>
            <a:pPr>
              <a:lnSpc>
                <a:spcPct val="90000"/>
              </a:lnSpc>
              <a:spcBef>
                <a:spcPct val="0"/>
              </a:spcBef>
              <a:buClrTx/>
              <a:buFontTx/>
              <a:buNone/>
            </a:pPr>
            <a:r>
              <a:rPr lang="en-US" altLang="ko-KR" sz="1800" dirty="0">
                <a:ea typeface="굴림" pitchFamily="50" charset="-127"/>
              </a:rPr>
              <a:t>                      </a:t>
            </a:r>
            <a:r>
              <a:rPr lang="en-US" altLang="ko-KR" sz="1800" b="1" dirty="0">
                <a:ea typeface="굴림" pitchFamily="50" charset="-127"/>
              </a:rPr>
              <a:t>resultant weight of ship = displacement</a:t>
            </a:r>
            <a:endParaRPr lang="en-US" altLang="ko-KR" sz="1800" dirty="0">
              <a:ea typeface="굴림" pitchFamily="50" charset="-127"/>
            </a:endParaRPr>
          </a:p>
          <a:p>
            <a:pPr>
              <a:lnSpc>
                <a:spcPct val="90000"/>
              </a:lnSpc>
              <a:spcBef>
                <a:spcPct val="0"/>
              </a:spcBef>
              <a:buClrTx/>
              <a:buFontTx/>
              <a:buNone/>
            </a:pPr>
            <a:endParaRPr lang="en-US" altLang="ko-KR" sz="1800" dirty="0">
              <a:ea typeface="굴림" pitchFamily="50" charset="-127"/>
            </a:endParaRPr>
          </a:p>
          <a:p>
            <a:pPr>
              <a:lnSpc>
                <a:spcPct val="90000"/>
              </a:lnSpc>
              <a:spcBef>
                <a:spcPct val="0"/>
              </a:spcBef>
              <a:buClrTx/>
              <a:buFontTx/>
              <a:buNone/>
            </a:pPr>
            <a:endParaRPr lang="en-US" altLang="ko-KR" sz="1800" dirty="0">
              <a:ea typeface="굴림" pitchFamily="50" charset="-127"/>
            </a:endParaRPr>
          </a:p>
          <a:p>
            <a:pPr>
              <a:lnSpc>
                <a:spcPct val="90000"/>
              </a:lnSpc>
              <a:spcBef>
                <a:spcPct val="0"/>
              </a:spcBef>
              <a:buClrTx/>
              <a:buFontTx/>
              <a:buNone/>
            </a:pPr>
            <a:endParaRPr lang="en-US" altLang="ko-KR" sz="1800" dirty="0">
              <a:ea typeface="굴림" pitchFamily="50" charset="-127"/>
            </a:endParaRPr>
          </a:p>
          <a:p>
            <a:pPr>
              <a:lnSpc>
                <a:spcPct val="90000"/>
              </a:lnSpc>
              <a:spcBef>
                <a:spcPct val="0"/>
              </a:spcBef>
              <a:buClrTx/>
              <a:buFontTx/>
              <a:buNone/>
            </a:pPr>
            <a:endParaRPr lang="en-US" altLang="ko-KR" sz="1800" dirty="0">
              <a:ea typeface="굴림" pitchFamily="50" charset="-127"/>
            </a:endParaRPr>
          </a:p>
          <a:p>
            <a:pPr>
              <a:lnSpc>
                <a:spcPct val="90000"/>
              </a:lnSpc>
              <a:spcBef>
                <a:spcPct val="0"/>
              </a:spcBef>
              <a:buClrTx/>
              <a:buFontTx/>
              <a:buNone/>
            </a:pPr>
            <a:endParaRPr lang="en-US" altLang="ko-KR" sz="1800" dirty="0">
              <a:ea typeface="굴림" pitchFamily="50" charset="-127"/>
            </a:endParaRPr>
          </a:p>
          <a:p>
            <a:pPr>
              <a:lnSpc>
                <a:spcPct val="90000"/>
              </a:lnSpc>
              <a:spcBef>
                <a:spcPct val="0"/>
              </a:spcBef>
              <a:buClrTx/>
              <a:buFontTx/>
              <a:buNone/>
            </a:pPr>
            <a:r>
              <a:rPr lang="en-US" altLang="ko-KR" sz="1800" dirty="0">
                <a:ea typeface="굴림" pitchFamily="50" charset="-127"/>
              </a:rPr>
              <a:t>            </a:t>
            </a:r>
          </a:p>
          <a:p>
            <a:pPr>
              <a:lnSpc>
                <a:spcPct val="90000"/>
              </a:lnSpc>
              <a:spcBef>
                <a:spcPct val="0"/>
              </a:spcBef>
              <a:buClrTx/>
              <a:buFontTx/>
              <a:buNone/>
            </a:pPr>
            <a:endParaRPr lang="en-US" altLang="ko-KR" sz="1800" dirty="0">
              <a:ea typeface="굴림" pitchFamily="50" charset="-127"/>
            </a:endParaRPr>
          </a:p>
          <a:p>
            <a:pPr>
              <a:lnSpc>
                <a:spcPct val="90000"/>
              </a:lnSpc>
              <a:spcBef>
                <a:spcPct val="0"/>
              </a:spcBef>
              <a:buClrTx/>
              <a:buFontTx/>
              <a:buNone/>
            </a:pPr>
            <a:endParaRPr lang="en-US" altLang="ko-KR" sz="1800" dirty="0">
              <a:ea typeface="굴림" pitchFamily="50" charset="-127"/>
            </a:endParaRPr>
          </a:p>
          <a:p>
            <a:pPr>
              <a:lnSpc>
                <a:spcPct val="90000"/>
              </a:lnSpc>
              <a:spcBef>
                <a:spcPct val="0"/>
              </a:spcBef>
              <a:buClrTx/>
              <a:buFontTx/>
              <a:buNone/>
            </a:pPr>
            <a:r>
              <a:rPr lang="en-US" altLang="ko-KR" sz="1800" b="1" dirty="0">
                <a:ea typeface="굴림" pitchFamily="50" charset="-127"/>
              </a:rPr>
              <a:t>		</a:t>
            </a:r>
          </a:p>
          <a:p>
            <a:pPr>
              <a:lnSpc>
                <a:spcPct val="90000"/>
              </a:lnSpc>
              <a:spcBef>
                <a:spcPct val="0"/>
              </a:spcBef>
              <a:buClrTx/>
              <a:buFontTx/>
              <a:buNone/>
            </a:pPr>
            <a:r>
              <a:rPr lang="en-US" altLang="ko-KR" sz="1800" b="1" dirty="0">
                <a:ea typeface="굴림" pitchFamily="50" charset="-127"/>
              </a:rPr>
              <a:t>                     line of action</a:t>
            </a:r>
            <a:endParaRPr lang="en-US" altLang="ko-KR" sz="1800" dirty="0">
              <a:ea typeface="굴림" pitchFamily="50" charset="-127"/>
            </a:endParaRPr>
          </a:p>
          <a:p>
            <a:pPr>
              <a:lnSpc>
                <a:spcPct val="90000"/>
              </a:lnSpc>
              <a:spcBef>
                <a:spcPct val="0"/>
              </a:spcBef>
              <a:buClrTx/>
              <a:buFontTx/>
              <a:buNone/>
            </a:pPr>
            <a:r>
              <a:rPr lang="en-US" altLang="ko-KR" sz="1800" dirty="0">
                <a:ea typeface="굴림" pitchFamily="50" charset="-127"/>
              </a:rPr>
              <a:t>           </a:t>
            </a:r>
            <a:endParaRPr lang="en-US" altLang="ko-KR" sz="1800" b="1" dirty="0">
              <a:ea typeface="굴림" pitchFamily="50" charset="-127"/>
            </a:endParaRPr>
          </a:p>
          <a:p>
            <a:pPr>
              <a:lnSpc>
                <a:spcPct val="90000"/>
              </a:lnSpc>
              <a:spcBef>
                <a:spcPct val="0"/>
              </a:spcBef>
              <a:buClrTx/>
              <a:buFontTx/>
              <a:buNone/>
            </a:pPr>
            <a:endParaRPr lang="en-US" altLang="ko-KR" sz="1800" dirty="0">
              <a:ea typeface="굴림" pitchFamily="50" charset="-127"/>
            </a:endParaRPr>
          </a:p>
          <a:p>
            <a:pPr>
              <a:lnSpc>
                <a:spcPct val="90000"/>
              </a:lnSpc>
              <a:spcBef>
                <a:spcPct val="0"/>
              </a:spcBef>
              <a:buClrTx/>
              <a:buFontTx/>
              <a:buNone/>
            </a:pPr>
            <a:endParaRPr lang="en-US" altLang="ko-KR" sz="1800" dirty="0">
              <a:ea typeface="굴림" pitchFamily="50" charset="-127"/>
            </a:endParaRPr>
          </a:p>
          <a:p>
            <a:pPr>
              <a:lnSpc>
                <a:spcPct val="90000"/>
              </a:lnSpc>
              <a:spcBef>
                <a:spcPct val="0"/>
              </a:spcBef>
              <a:buClrTx/>
              <a:buFontTx/>
              <a:buNone/>
            </a:pPr>
            <a:endParaRPr lang="en-US" altLang="ko-KR" sz="1800" dirty="0">
              <a:ea typeface="굴림" pitchFamily="50" charset="-127"/>
            </a:endParaRPr>
          </a:p>
          <a:p>
            <a:pPr>
              <a:lnSpc>
                <a:spcPct val="90000"/>
              </a:lnSpc>
              <a:spcBef>
                <a:spcPct val="0"/>
              </a:spcBef>
              <a:buClrTx/>
              <a:buFontTx/>
              <a:buNone/>
            </a:pPr>
            <a:r>
              <a:rPr lang="en-US" altLang="ko-KR" sz="1800" dirty="0">
                <a:ea typeface="굴림" pitchFamily="50" charset="-127"/>
              </a:rPr>
              <a:t>      - Naval Engineers uses       to represent a change in a property.</a:t>
            </a:r>
          </a:p>
          <a:p>
            <a:pPr>
              <a:lnSpc>
                <a:spcPct val="90000"/>
              </a:lnSpc>
              <a:spcBef>
                <a:spcPct val="0"/>
              </a:spcBef>
              <a:buClrTx/>
              <a:buFontTx/>
              <a:buNone/>
            </a:pPr>
            <a:r>
              <a:rPr lang="en-US" altLang="ko-KR" sz="1800" dirty="0">
                <a:ea typeface="굴림" pitchFamily="50" charset="-127"/>
              </a:rPr>
              <a:t>                  Ex ;        : change in a draft due to parallel </a:t>
            </a:r>
            <a:r>
              <a:rPr lang="en-US" altLang="ko-KR" sz="1800" dirty="0" err="1">
                <a:ea typeface="굴림" pitchFamily="50" charset="-127"/>
              </a:rPr>
              <a:t>sinkage</a:t>
            </a:r>
            <a:endParaRPr lang="en-US" altLang="ko-KR" sz="1800" dirty="0">
              <a:ea typeface="굴림" pitchFamily="50" charset="-127"/>
              <a:sym typeface="Symbol" pitchFamily="18" charset="2"/>
            </a:endParaRPr>
          </a:p>
          <a:p>
            <a:pPr>
              <a:lnSpc>
                <a:spcPct val="90000"/>
              </a:lnSpc>
              <a:spcBef>
                <a:spcPct val="0"/>
              </a:spcBef>
              <a:buClrTx/>
              <a:buFontTx/>
              <a:buNone/>
            </a:pPr>
            <a:r>
              <a:rPr lang="en-US" altLang="ko-KR" sz="1800" dirty="0">
                <a:ea typeface="굴림" pitchFamily="50" charset="-127"/>
                <a:sym typeface="Symbol" pitchFamily="18" charset="2"/>
              </a:rPr>
              <a:t>  </a:t>
            </a:r>
          </a:p>
          <a:p>
            <a:pPr>
              <a:lnSpc>
                <a:spcPct val="90000"/>
              </a:lnSpc>
            </a:pPr>
            <a:endParaRPr lang="en-US" sz="2400" dirty="0"/>
          </a:p>
        </p:txBody>
      </p:sp>
      <p:sp>
        <p:nvSpPr>
          <p:cNvPr id="151556" name="Rectangle 4"/>
          <p:cNvSpPr>
            <a:spLocks noChangeArrowheads="1"/>
          </p:cNvSpPr>
          <p:nvPr/>
        </p:nvSpPr>
        <p:spPr bwMode="auto">
          <a:xfrm>
            <a:off x="3048000" y="3581400"/>
            <a:ext cx="3581400" cy="990600"/>
          </a:xfrm>
          <a:prstGeom prst="rect">
            <a:avLst/>
          </a:prstGeom>
          <a:solidFill>
            <a:srgbClr val="0000FF"/>
          </a:solidFill>
          <a:ln w="38100">
            <a:solidFill>
              <a:schemeClr val="tx1"/>
            </a:solidFill>
            <a:miter lim="800000"/>
            <a:headEnd/>
            <a:tailEnd/>
          </a:ln>
          <a:effectLst/>
        </p:spPr>
        <p:txBody>
          <a:bodyPr wrap="none" anchor="ctr"/>
          <a:lstStyle/>
          <a:p>
            <a:endParaRPr lang="en-US"/>
          </a:p>
        </p:txBody>
      </p:sp>
      <p:sp>
        <p:nvSpPr>
          <p:cNvPr id="151557" name="Line 5"/>
          <p:cNvSpPr>
            <a:spLocks noChangeShapeType="1"/>
          </p:cNvSpPr>
          <p:nvPr/>
        </p:nvSpPr>
        <p:spPr bwMode="auto">
          <a:xfrm>
            <a:off x="4800600" y="2819400"/>
            <a:ext cx="0" cy="2590800"/>
          </a:xfrm>
          <a:prstGeom prst="line">
            <a:avLst/>
          </a:prstGeom>
          <a:noFill/>
          <a:ln w="9525">
            <a:solidFill>
              <a:schemeClr val="tx1"/>
            </a:solidFill>
            <a:prstDash val="sysDot"/>
            <a:round/>
            <a:headEnd/>
            <a:tailEnd/>
          </a:ln>
          <a:effectLst/>
        </p:spPr>
        <p:txBody>
          <a:bodyPr/>
          <a:lstStyle/>
          <a:p>
            <a:endParaRPr lang="en-US"/>
          </a:p>
        </p:txBody>
      </p:sp>
      <p:graphicFrame>
        <p:nvGraphicFramePr>
          <p:cNvPr id="151558" name="Object 6"/>
          <p:cNvGraphicFramePr>
            <a:graphicFrameLocks noChangeAspect="1"/>
          </p:cNvGraphicFramePr>
          <p:nvPr/>
        </p:nvGraphicFramePr>
        <p:xfrm>
          <a:off x="4514850" y="3327400"/>
          <a:ext cx="114300" cy="203200"/>
        </p:xfrm>
        <a:graphic>
          <a:graphicData uri="http://schemas.openxmlformats.org/presentationml/2006/ole">
            <p:oleObj spid="_x0000_s151558" name="Equation" r:id="rId3" imgW="114120" imgH="203040" progId="">
              <p:embed/>
            </p:oleObj>
          </a:graphicData>
        </a:graphic>
      </p:graphicFrame>
      <p:graphicFrame>
        <p:nvGraphicFramePr>
          <p:cNvPr id="151559" name="Object 7"/>
          <p:cNvGraphicFramePr>
            <a:graphicFrameLocks noChangeAspect="1"/>
          </p:cNvGraphicFramePr>
          <p:nvPr/>
        </p:nvGraphicFramePr>
        <p:xfrm>
          <a:off x="2500313" y="1524000"/>
          <a:ext cx="395287" cy="533400"/>
        </p:xfrm>
        <a:graphic>
          <a:graphicData uri="http://schemas.openxmlformats.org/presentationml/2006/ole">
            <p:oleObj spid="_x0000_s151559" name="Equation" r:id="rId4" imgW="291960" imgH="393480" progId="">
              <p:embed/>
            </p:oleObj>
          </a:graphicData>
        </a:graphic>
      </p:graphicFrame>
      <p:graphicFrame>
        <p:nvGraphicFramePr>
          <p:cNvPr id="151560" name="Object 8"/>
          <p:cNvGraphicFramePr>
            <a:graphicFrameLocks noChangeAspect="1"/>
          </p:cNvGraphicFramePr>
          <p:nvPr/>
        </p:nvGraphicFramePr>
        <p:xfrm>
          <a:off x="2549525" y="2057400"/>
          <a:ext cx="422275" cy="533400"/>
        </p:xfrm>
        <a:graphic>
          <a:graphicData uri="http://schemas.openxmlformats.org/presentationml/2006/ole">
            <p:oleObj spid="_x0000_s151560" name="Equation" r:id="rId5" imgW="291960" imgH="368280" progId="">
              <p:embed/>
            </p:oleObj>
          </a:graphicData>
        </a:graphic>
      </p:graphicFrame>
      <p:sp>
        <p:nvSpPr>
          <p:cNvPr id="151561" name="Rectangle 9"/>
          <p:cNvSpPr>
            <a:spLocks noChangeArrowheads="1"/>
          </p:cNvSpPr>
          <p:nvPr/>
        </p:nvSpPr>
        <p:spPr bwMode="auto">
          <a:xfrm>
            <a:off x="4114800" y="3200400"/>
            <a:ext cx="1295400" cy="381000"/>
          </a:xfrm>
          <a:prstGeom prst="rect">
            <a:avLst/>
          </a:prstGeom>
          <a:solidFill>
            <a:schemeClr val="hlink"/>
          </a:solidFill>
          <a:ln w="38100">
            <a:solidFill>
              <a:schemeClr val="tx1"/>
            </a:solidFill>
            <a:miter lim="800000"/>
            <a:headEnd/>
            <a:tailEnd/>
          </a:ln>
          <a:effectLst/>
        </p:spPr>
        <p:txBody>
          <a:bodyPr wrap="none" anchor="ctr"/>
          <a:lstStyle/>
          <a:p>
            <a:pPr algn="ctr">
              <a:spcBef>
                <a:spcPct val="0"/>
              </a:spcBef>
              <a:buClrTx/>
              <a:buFontTx/>
              <a:buNone/>
            </a:pPr>
            <a:endParaRPr lang="ko-KR" altLang="en-US" sz="2400">
              <a:solidFill>
                <a:schemeClr val="hlink"/>
              </a:solidFill>
              <a:latin typeface="Times New Roman" pitchFamily="18" charset="0"/>
              <a:ea typeface="굴림" pitchFamily="50" charset="-127"/>
            </a:endParaRPr>
          </a:p>
        </p:txBody>
      </p:sp>
      <p:sp>
        <p:nvSpPr>
          <p:cNvPr id="151562" name="Line 10"/>
          <p:cNvSpPr>
            <a:spLocks noChangeShapeType="1"/>
          </p:cNvSpPr>
          <p:nvPr/>
        </p:nvSpPr>
        <p:spPr bwMode="auto">
          <a:xfrm>
            <a:off x="2971800" y="3581400"/>
            <a:ext cx="3657600" cy="0"/>
          </a:xfrm>
          <a:prstGeom prst="line">
            <a:avLst/>
          </a:prstGeom>
          <a:noFill/>
          <a:ln w="9525">
            <a:solidFill>
              <a:schemeClr val="bg1"/>
            </a:solidFill>
            <a:round/>
            <a:headEnd/>
            <a:tailEnd/>
          </a:ln>
          <a:effectLst/>
        </p:spPr>
        <p:txBody>
          <a:bodyPr/>
          <a:lstStyle/>
          <a:p>
            <a:endParaRPr lang="en-US"/>
          </a:p>
        </p:txBody>
      </p:sp>
      <p:sp>
        <p:nvSpPr>
          <p:cNvPr id="151563" name="Line 11"/>
          <p:cNvSpPr>
            <a:spLocks noChangeShapeType="1"/>
          </p:cNvSpPr>
          <p:nvPr/>
        </p:nvSpPr>
        <p:spPr bwMode="auto">
          <a:xfrm>
            <a:off x="4800600" y="3048000"/>
            <a:ext cx="0" cy="457200"/>
          </a:xfrm>
          <a:prstGeom prst="line">
            <a:avLst/>
          </a:prstGeom>
          <a:noFill/>
          <a:ln w="57150">
            <a:solidFill>
              <a:srgbClr val="FF0000"/>
            </a:solidFill>
            <a:round/>
            <a:headEnd/>
            <a:tailEnd type="triangle" w="med" len="med"/>
          </a:ln>
          <a:effectLst/>
        </p:spPr>
        <p:txBody>
          <a:bodyPr/>
          <a:lstStyle/>
          <a:p>
            <a:endParaRPr lang="en-US"/>
          </a:p>
        </p:txBody>
      </p:sp>
      <p:sp>
        <p:nvSpPr>
          <p:cNvPr id="151564" name="Line 12"/>
          <p:cNvSpPr>
            <a:spLocks noChangeShapeType="1"/>
          </p:cNvSpPr>
          <p:nvPr/>
        </p:nvSpPr>
        <p:spPr bwMode="auto">
          <a:xfrm>
            <a:off x="4800600" y="4114800"/>
            <a:ext cx="0" cy="685800"/>
          </a:xfrm>
          <a:prstGeom prst="line">
            <a:avLst/>
          </a:prstGeom>
          <a:noFill/>
          <a:ln w="57150">
            <a:solidFill>
              <a:srgbClr val="FF0000"/>
            </a:solidFill>
            <a:round/>
            <a:headEnd type="triangle" w="med" len="med"/>
            <a:tailEnd/>
          </a:ln>
          <a:effectLst/>
        </p:spPr>
        <p:txBody>
          <a:bodyPr/>
          <a:lstStyle/>
          <a:p>
            <a:endParaRPr lang="en-US"/>
          </a:p>
        </p:txBody>
      </p:sp>
      <p:graphicFrame>
        <p:nvGraphicFramePr>
          <p:cNvPr id="151565" name="Object 13"/>
          <p:cNvGraphicFramePr>
            <a:graphicFrameLocks noChangeAspect="1"/>
          </p:cNvGraphicFramePr>
          <p:nvPr/>
        </p:nvGraphicFramePr>
        <p:xfrm>
          <a:off x="4938713" y="4648200"/>
          <a:ext cx="395287" cy="533400"/>
        </p:xfrm>
        <a:graphic>
          <a:graphicData uri="http://schemas.openxmlformats.org/presentationml/2006/ole">
            <p:oleObj spid="_x0000_s151565" name="Equation" r:id="rId6" imgW="291960" imgH="393480" progId="">
              <p:embed/>
            </p:oleObj>
          </a:graphicData>
        </a:graphic>
      </p:graphicFrame>
      <p:graphicFrame>
        <p:nvGraphicFramePr>
          <p:cNvPr id="151566" name="Object 14"/>
          <p:cNvGraphicFramePr>
            <a:graphicFrameLocks noChangeAspect="1"/>
          </p:cNvGraphicFramePr>
          <p:nvPr/>
        </p:nvGraphicFramePr>
        <p:xfrm>
          <a:off x="5029200" y="2667000"/>
          <a:ext cx="422275" cy="533400"/>
        </p:xfrm>
        <a:graphic>
          <a:graphicData uri="http://schemas.openxmlformats.org/presentationml/2006/ole">
            <p:oleObj spid="_x0000_s151566" name="Equation" r:id="rId7" imgW="291960" imgH="368280" progId="">
              <p:embed/>
            </p:oleObj>
          </a:graphicData>
        </a:graphic>
      </p:graphicFrame>
      <p:sp>
        <p:nvSpPr>
          <p:cNvPr id="151567" name="Line 15"/>
          <p:cNvSpPr>
            <a:spLocks noChangeShapeType="1"/>
          </p:cNvSpPr>
          <p:nvPr/>
        </p:nvSpPr>
        <p:spPr bwMode="auto">
          <a:xfrm>
            <a:off x="4419600" y="4800600"/>
            <a:ext cx="381000" cy="76200"/>
          </a:xfrm>
          <a:prstGeom prst="line">
            <a:avLst/>
          </a:prstGeom>
          <a:noFill/>
          <a:ln w="9525">
            <a:solidFill>
              <a:schemeClr val="tx1"/>
            </a:solidFill>
            <a:round/>
            <a:headEnd/>
            <a:tailEnd type="triangle" w="med" len="med"/>
          </a:ln>
          <a:effectLst/>
        </p:spPr>
        <p:txBody>
          <a:bodyPr/>
          <a:lstStyle/>
          <a:p>
            <a:endParaRPr lang="en-US"/>
          </a:p>
        </p:txBody>
      </p:sp>
      <p:graphicFrame>
        <p:nvGraphicFramePr>
          <p:cNvPr id="151568" name="Object 16"/>
          <p:cNvGraphicFramePr>
            <a:graphicFrameLocks noChangeAspect="1"/>
          </p:cNvGraphicFramePr>
          <p:nvPr/>
        </p:nvGraphicFramePr>
        <p:xfrm>
          <a:off x="4419600" y="5867400"/>
          <a:ext cx="203200" cy="292100"/>
        </p:xfrm>
        <a:graphic>
          <a:graphicData uri="http://schemas.openxmlformats.org/presentationml/2006/ole">
            <p:oleObj spid="_x0000_s151568" name="Equation" r:id="rId8" imgW="203040" imgH="291960" progId="">
              <p:embed/>
            </p:oleObj>
          </a:graphicData>
        </a:graphic>
      </p:graphicFrame>
      <p:graphicFrame>
        <p:nvGraphicFramePr>
          <p:cNvPr id="151569" name="Object 17"/>
          <p:cNvGraphicFramePr>
            <a:graphicFrameLocks noChangeAspect="1"/>
          </p:cNvGraphicFramePr>
          <p:nvPr/>
        </p:nvGraphicFramePr>
        <p:xfrm>
          <a:off x="3200400" y="6172200"/>
          <a:ext cx="444500" cy="368300"/>
        </p:xfrm>
        <a:graphic>
          <a:graphicData uri="http://schemas.openxmlformats.org/presentationml/2006/ole">
            <p:oleObj spid="_x0000_s151569" name="Equation" r:id="rId9" imgW="444240" imgH="368280" progId="">
              <p:embed/>
            </p:oleObj>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ChangeArrowheads="1"/>
          </p:cNvSpPr>
          <p:nvPr/>
        </p:nvSpPr>
        <p:spPr bwMode="auto">
          <a:xfrm>
            <a:off x="0" y="0"/>
            <a:ext cx="9144000" cy="1143000"/>
          </a:xfrm>
          <a:prstGeom prst="rect">
            <a:avLst/>
          </a:prstGeom>
          <a:noFill/>
          <a:ln w="9525">
            <a:noFill/>
            <a:miter lim="800000"/>
            <a:headEnd/>
            <a:tailEnd/>
          </a:ln>
          <a:effectLst/>
        </p:spPr>
        <p:txBody>
          <a:bodyPr lIns="91435" tIns="45718" rIns="91435" bIns="45718" anchor="ctr"/>
          <a:lstStyle/>
          <a:p>
            <a:pPr algn="ctr">
              <a:lnSpc>
                <a:spcPct val="70000"/>
              </a:lnSpc>
              <a:spcBef>
                <a:spcPct val="0"/>
              </a:spcBef>
              <a:buClrTx/>
              <a:buFontTx/>
              <a:buNone/>
            </a:pPr>
            <a:r>
              <a:rPr lang="en-US" sz="4000" b="1" dirty="0"/>
              <a:t>Forces, Moments, and Couples </a:t>
            </a:r>
            <a:endParaRPr lang="en-US" sz="4000" b="1" dirty="0">
              <a:latin typeface="Arial Narrow" pitchFamily="34" charset="0"/>
            </a:endParaRPr>
          </a:p>
        </p:txBody>
      </p:sp>
      <p:sp>
        <p:nvSpPr>
          <p:cNvPr id="110595" name="Rectangle 3"/>
          <p:cNvSpPr>
            <a:spLocks noChangeArrowheads="1"/>
          </p:cNvSpPr>
          <p:nvPr/>
        </p:nvSpPr>
        <p:spPr bwMode="auto">
          <a:xfrm>
            <a:off x="0" y="1404938"/>
            <a:ext cx="8839200" cy="5509200"/>
          </a:xfrm>
          <a:prstGeom prst="rect">
            <a:avLst/>
          </a:prstGeom>
          <a:noFill/>
          <a:ln w="9525">
            <a:noFill/>
            <a:miter lim="800000"/>
            <a:headEnd/>
            <a:tailEnd/>
          </a:ln>
          <a:effectLst/>
        </p:spPr>
        <p:txBody>
          <a:bodyPr>
            <a:spAutoFit/>
          </a:bodyPr>
          <a:lstStyle/>
          <a:p>
            <a:pPr eaLnBrk="0" hangingPunct="0">
              <a:spcBef>
                <a:spcPct val="0"/>
              </a:spcBef>
              <a:buClrTx/>
              <a:buFontTx/>
              <a:buChar char="•"/>
            </a:pPr>
            <a:r>
              <a:rPr lang="en-US" sz="3200" b="1" dirty="0"/>
              <a:t>  </a:t>
            </a:r>
            <a:r>
              <a:rPr lang="en-US" sz="3200" b="1" u="sng" dirty="0"/>
              <a:t>FORCE</a:t>
            </a:r>
            <a:r>
              <a:rPr lang="en-US" sz="3200" b="1" dirty="0"/>
              <a:t> </a:t>
            </a:r>
            <a:r>
              <a:rPr lang="en-US" sz="3200" dirty="0"/>
              <a:t>-  a vector quantity with </a:t>
            </a:r>
            <a:r>
              <a:rPr lang="en-US" sz="3200" dirty="0" smtClean="0"/>
              <a:t>magnitude </a:t>
            </a:r>
            <a:endParaRPr lang="en-US" sz="3200" dirty="0"/>
          </a:p>
          <a:p>
            <a:pPr eaLnBrk="0" hangingPunct="0">
              <a:spcBef>
                <a:spcPct val="0"/>
              </a:spcBef>
              <a:buClrTx/>
              <a:buFontTx/>
              <a:buNone/>
            </a:pPr>
            <a:r>
              <a:rPr lang="en-US" sz="3200" dirty="0"/>
              <a:t>                	    and a direction</a:t>
            </a:r>
            <a:r>
              <a:rPr lang="en-US" sz="3200" dirty="0" smtClean="0"/>
              <a:t>.</a:t>
            </a:r>
            <a:endParaRPr lang="en-US" sz="3200" dirty="0"/>
          </a:p>
          <a:p>
            <a:pPr eaLnBrk="0" hangingPunct="0">
              <a:spcBef>
                <a:spcPct val="0"/>
              </a:spcBef>
              <a:buClrTx/>
              <a:buFontTx/>
              <a:buChar char="•"/>
            </a:pPr>
            <a:endParaRPr lang="en-US" sz="3200" b="1" dirty="0"/>
          </a:p>
          <a:p>
            <a:pPr eaLnBrk="0" hangingPunct="0">
              <a:spcBef>
                <a:spcPct val="0"/>
              </a:spcBef>
              <a:buClrTx/>
              <a:buFontTx/>
              <a:buChar char="•"/>
            </a:pPr>
            <a:r>
              <a:rPr lang="en-US" sz="3200" b="1" dirty="0"/>
              <a:t>  </a:t>
            </a:r>
            <a:r>
              <a:rPr lang="en-US" sz="3200" b="1" u="sng" dirty="0"/>
              <a:t>MOMENT</a:t>
            </a:r>
            <a:r>
              <a:rPr lang="en-US" sz="3200" b="1" dirty="0"/>
              <a:t> -  </a:t>
            </a:r>
            <a:r>
              <a:rPr lang="en-US" sz="3200" dirty="0"/>
              <a:t>force times a distance with </a:t>
            </a:r>
          </a:p>
          <a:p>
            <a:pPr eaLnBrk="0" hangingPunct="0">
              <a:spcBef>
                <a:spcPct val="0"/>
              </a:spcBef>
              <a:buClrTx/>
              <a:buFontTx/>
              <a:buNone/>
            </a:pPr>
            <a:r>
              <a:rPr lang="en-US" sz="3200" dirty="0"/>
              <a:t>      		       respect to a given origin, i.e.</a:t>
            </a:r>
          </a:p>
          <a:p>
            <a:pPr eaLnBrk="0" hangingPunct="0">
              <a:spcBef>
                <a:spcPct val="0"/>
              </a:spcBef>
              <a:buClrTx/>
              <a:buFontTx/>
              <a:buNone/>
            </a:pPr>
            <a:r>
              <a:rPr lang="en-US" sz="3200" dirty="0"/>
              <a:t>                       </a:t>
            </a:r>
          </a:p>
          <a:p>
            <a:pPr eaLnBrk="0" hangingPunct="0">
              <a:spcBef>
                <a:spcPct val="0"/>
              </a:spcBef>
              <a:buClrTx/>
              <a:buFontTx/>
              <a:buNone/>
            </a:pPr>
            <a:endParaRPr lang="en-US" sz="3200" b="1" dirty="0"/>
          </a:p>
          <a:p>
            <a:pPr eaLnBrk="0" hangingPunct="0">
              <a:spcBef>
                <a:spcPct val="0"/>
              </a:spcBef>
              <a:buClrTx/>
              <a:buFontTx/>
              <a:buChar char="•"/>
            </a:pPr>
            <a:r>
              <a:rPr lang="en-US" sz="3200" b="1" dirty="0"/>
              <a:t>  </a:t>
            </a:r>
            <a:r>
              <a:rPr lang="en-US" sz="3200" b="1" u="sng" dirty="0"/>
              <a:t>COUPLE</a:t>
            </a:r>
            <a:r>
              <a:rPr lang="en-US" sz="3200" b="1" dirty="0"/>
              <a:t> -  </a:t>
            </a:r>
            <a:r>
              <a:rPr lang="en-US" sz="3200" dirty="0"/>
              <a:t>a special case a of moment that</a:t>
            </a:r>
          </a:p>
          <a:p>
            <a:pPr eaLnBrk="0" hangingPunct="0">
              <a:spcBef>
                <a:spcPct val="0"/>
              </a:spcBef>
              <a:buClrTx/>
              <a:buFontTx/>
              <a:buNone/>
            </a:pPr>
            <a:r>
              <a:rPr lang="en-US" sz="3200" dirty="0"/>
              <a:t>     		      results in pure rotation and no 		      </a:t>
            </a:r>
            <a:r>
              <a:rPr lang="en-US" sz="3200" dirty="0" smtClean="0"/>
              <a:t>	      translation</a:t>
            </a:r>
            <a:r>
              <a:rPr lang="en-US" sz="3200" dirty="0"/>
              <a:t>.</a:t>
            </a:r>
          </a:p>
          <a:p>
            <a:pPr eaLnBrk="0" hangingPunct="0">
              <a:spcBef>
                <a:spcPct val="0"/>
              </a:spcBef>
              <a:buClrTx/>
              <a:buFontTx/>
              <a:buChar char="•"/>
            </a:pPr>
            <a:endParaRPr lang="en-US" sz="3200" b="1" dirty="0"/>
          </a:p>
        </p:txBody>
      </p:sp>
      <p:graphicFrame>
        <p:nvGraphicFramePr>
          <p:cNvPr id="163841" name="Object 1"/>
          <p:cNvGraphicFramePr>
            <a:graphicFrameLocks noChangeAspect="1"/>
          </p:cNvGraphicFramePr>
          <p:nvPr/>
        </p:nvGraphicFramePr>
        <p:xfrm>
          <a:off x="2743200" y="3962400"/>
          <a:ext cx="1400175" cy="473075"/>
        </p:xfrm>
        <a:graphic>
          <a:graphicData uri="http://schemas.openxmlformats.org/presentationml/2006/ole">
            <p:oleObj spid="_x0000_s163841" name="Equation" r:id="rId3" imgW="672840" imgH="228600" progId="Equation.3">
              <p:embed/>
            </p:oleObj>
          </a:graphicData>
        </a:graphic>
      </p:graphicFrame>
      <p:graphicFrame>
        <p:nvGraphicFramePr>
          <p:cNvPr id="163842" name="Object 2"/>
          <p:cNvGraphicFramePr>
            <a:graphicFrameLocks noChangeAspect="1"/>
          </p:cNvGraphicFramePr>
          <p:nvPr/>
        </p:nvGraphicFramePr>
        <p:xfrm>
          <a:off x="5334000" y="1981200"/>
          <a:ext cx="1295400" cy="473075"/>
        </p:xfrm>
        <a:graphic>
          <a:graphicData uri="http://schemas.openxmlformats.org/presentationml/2006/ole">
            <p:oleObj spid="_x0000_s163842" name="Equation" r:id="rId4" imgW="622080" imgH="228600" progId="Equation.3">
              <p:embed/>
            </p:oleObj>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ChangeArrowheads="1"/>
          </p:cNvSpPr>
          <p:nvPr/>
        </p:nvSpPr>
        <p:spPr bwMode="auto">
          <a:xfrm>
            <a:off x="0" y="0"/>
            <a:ext cx="9144000" cy="1143000"/>
          </a:xfrm>
          <a:prstGeom prst="rect">
            <a:avLst/>
          </a:prstGeom>
          <a:noFill/>
          <a:ln w="9525">
            <a:noFill/>
            <a:miter lim="800000"/>
            <a:headEnd/>
            <a:tailEnd/>
          </a:ln>
          <a:effectLst/>
        </p:spPr>
        <p:txBody>
          <a:bodyPr lIns="91435" tIns="45718" rIns="91435" bIns="45718" anchor="ctr"/>
          <a:lstStyle/>
          <a:p>
            <a:pPr algn="ctr">
              <a:lnSpc>
                <a:spcPct val="70000"/>
              </a:lnSpc>
              <a:spcBef>
                <a:spcPct val="0"/>
              </a:spcBef>
              <a:buClrTx/>
              <a:buFontTx/>
              <a:buNone/>
            </a:pPr>
            <a:r>
              <a:rPr lang="en-US" sz="4000" b="1" dirty="0"/>
              <a:t>Forces</a:t>
            </a:r>
          </a:p>
        </p:txBody>
      </p:sp>
      <p:grpSp>
        <p:nvGrpSpPr>
          <p:cNvPr id="111619" name="Group 3"/>
          <p:cNvGrpSpPr>
            <a:grpSpLocks/>
          </p:cNvGrpSpPr>
          <p:nvPr/>
        </p:nvGrpSpPr>
        <p:grpSpPr bwMode="auto">
          <a:xfrm>
            <a:off x="838200" y="1752600"/>
            <a:ext cx="7924800" cy="2971800"/>
            <a:chOff x="1935" y="11385"/>
            <a:chExt cx="7658" cy="2100"/>
          </a:xfrm>
        </p:grpSpPr>
        <p:sp>
          <p:nvSpPr>
            <p:cNvPr id="111620" name="Line 4"/>
            <p:cNvSpPr>
              <a:spLocks noChangeShapeType="1"/>
            </p:cNvSpPr>
            <p:nvPr/>
          </p:nvSpPr>
          <p:spPr bwMode="auto">
            <a:xfrm>
              <a:off x="2040" y="12675"/>
              <a:ext cx="2625" cy="0"/>
            </a:xfrm>
            <a:prstGeom prst="line">
              <a:avLst/>
            </a:prstGeom>
            <a:noFill/>
            <a:ln w="9525">
              <a:solidFill>
                <a:srgbClr val="000000"/>
              </a:solidFill>
              <a:round/>
              <a:headEnd/>
              <a:tailEnd/>
            </a:ln>
          </p:spPr>
          <p:txBody>
            <a:bodyPr/>
            <a:lstStyle/>
            <a:p>
              <a:endParaRPr lang="en-US"/>
            </a:p>
          </p:txBody>
        </p:sp>
        <p:sp>
          <p:nvSpPr>
            <p:cNvPr id="111621" name="AutoShape 5"/>
            <p:cNvSpPr>
              <a:spLocks noChangeArrowheads="1"/>
            </p:cNvSpPr>
            <p:nvPr/>
          </p:nvSpPr>
          <p:spPr bwMode="auto">
            <a:xfrm>
              <a:off x="1935" y="12675"/>
              <a:ext cx="225" cy="240"/>
            </a:xfrm>
            <a:prstGeom prst="triangle">
              <a:avLst>
                <a:gd name="adj" fmla="val 50000"/>
              </a:avLst>
            </a:prstGeom>
            <a:solidFill>
              <a:srgbClr val="FFFFFF"/>
            </a:solidFill>
            <a:ln w="9525">
              <a:solidFill>
                <a:srgbClr val="000000"/>
              </a:solidFill>
              <a:miter lim="800000"/>
              <a:headEnd/>
              <a:tailEnd/>
            </a:ln>
          </p:spPr>
          <p:txBody>
            <a:bodyPr/>
            <a:lstStyle/>
            <a:p>
              <a:endParaRPr lang="en-US"/>
            </a:p>
          </p:txBody>
        </p:sp>
        <p:sp>
          <p:nvSpPr>
            <p:cNvPr id="111622" name="AutoShape 6"/>
            <p:cNvSpPr>
              <a:spLocks noChangeArrowheads="1"/>
            </p:cNvSpPr>
            <p:nvPr/>
          </p:nvSpPr>
          <p:spPr bwMode="auto">
            <a:xfrm>
              <a:off x="4545" y="12675"/>
              <a:ext cx="240" cy="240"/>
            </a:xfrm>
            <a:prstGeom prst="triangle">
              <a:avLst>
                <a:gd name="adj" fmla="val 50000"/>
              </a:avLst>
            </a:prstGeom>
            <a:solidFill>
              <a:srgbClr val="FFFFFF"/>
            </a:solidFill>
            <a:ln w="9525">
              <a:solidFill>
                <a:srgbClr val="000000"/>
              </a:solidFill>
              <a:miter lim="800000"/>
              <a:headEnd/>
              <a:tailEnd/>
            </a:ln>
          </p:spPr>
          <p:txBody>
            <a:bodyPr/>
            <a:lstStyle/>
            <a:p>
              <a:endParaRPr lang="en-US"/>
            </a:p>
          </p:txBody>
        </p:sp>
        <p:sp>
          <p:nvSpPr>
            <p:cNvPr id="111623" name="Line 7"/>
            <p:cNvSpPr>
              <a:spLocks noChangeShapeType="1"/>
            </p:cNvSpPr>
            <p:nvPr/>
          </p:nvSpPr>
          <p:spPr bwMode="auto">
            <a:xfrm>
              <a:off x="3255" y="11895"/>
              <a:ext cx="0" cy="780"/>
            </a:xfrm>
            <a:prstGeom prst="line">
              <a:avLst/>
            </a:prstGeom>
            <a:noFill/>
            <a:ln w="12700">
              <a:solidFill>
                <a:srgbClr val="000000"/>
              </a:solidFill>
              <a:round/>
              <a:headEnd/>
              <a:tailEnd type="triangle" w="sm" len="med"/>
            </a:ln>
          </p:spPr>
          <p:txBody>
            <a:bodyPr/>
            <a:lstStyle/>
            <a:p>
              <a:endParaRPr lang="en-US"/>
            </a:p>
          </p:txBody>
        </p:sp>
        <p:sp>
          <p:nvSpPr>
            <p:cNvPr id="111624" name="Text Box 8"/>
            <p:cNvSpPr txBox="1">
              <a:spLocks noChangeArrowheads="1"/>
            </p:cNvSpPr>
            <p:nvPr/>
          </p:nvSpPr>
          <p:spPr bwMode="auto">
            <a:xfrm>
              <a:off x="3090" y="11550"/>
              <a:ext cx="435" cy="345"/>
            </a:xfrm>
            <a:prstGeom prst="rect">
              <a:avLst/>
            </a:prstGeom>
            <a:noFill/>
            <a:ln w="9525">
              <a:noFill/>
              <a:miter lim="800000"/>
              <a:headEnd/>
              <a:tailEnd/>
            </a:ln>
          </p:spPr>
          <p:txBody>
            <a:bodyPr/>
            <a:lstStyle/>
            <a:p>
              <a:pPr eaLnBrk="0" hangingPunct="0">
                <a:spcBef>
                  <a:spcPct val="0"/>
                </a:spcBef>
                <a:buClrTx/>
                <a:buFontTx/>
                <a:buNone/>
              </a:pPr>
              <a:r>
                <a:rPr lang="en-US" sz="1600" b="1">
                  <a:latin typeface="Times New Roman" pitchFamily="18" charset="0"/>
                </a:rPr>
                <a:t>F</a:t>
              </a:r>
            </a:p>
          </p:txBody>
        </p:sp>
        <p:sp>
          <p:nvSpPr>
            <p:cNvPr id="111625" name="Text Box 9"/>
            <p:cNvSpPr txBox="1">
              <a:spLocks noChangeArrowheads="1"/>
            </p:cNvSpPr>
            <p:nvPr/>
          </p:nvSpPr>
          <p:spPr bwMode="auto">
            <a:xfrm>
              <a:off x="2625" y="13080"/>
              <a:ext cx="1245" cy="405"/>
            </a:xfrm>
            <a:prstGeom prst="rect">
              <a:avLst/>
            </a:prstGeom>
            <a:noFill/>
            <a:ln w="9525">
              <a:noFill/>
              <a:miter lim="800000"/>
              <a:headEnd/>
              <a:tailEnd/>
            </a:ln>
          </p:spPr>
          <p:txBody>
            <a:bodyPr/>
            <a:lstStyle/>
            <a:p>
              <a:pPr eaLnBrk="0" hangingPunct="0">
                <a:spcBef>
                  <a:spcPct val="0"/>
                </a:spcBef>
                <a:buClrTx/>
                <a:buFontTx/>
                <a:buNone/>
              </a:pPr>
              <a:endParaRPr lang="en-US" sz="2400">
                <a:latin typeface="Times New Roman" pitchFamily="18" charset="0"/>
              </a:endParaRPr>
            </a:p>
          </p:txBody>
        </p:sp>
        <p:sp>
          <p:nvSpPr>
            <p:cNvPr id="111626" name="Line 10"/>
            <p:cNvSpPr>
              <a:spLocks noChangeShapeType="1"/>
            </p:cNvSpPr>
            <p:nvPr/>
          </p:nvSpPr>
          <p:spPr bwMode="auto">
            <a:xfrm>
              <a:off x="6285" y="12675"/>
              <a:ext cx="3240" cy="0"/>
            </a:xfrm>
            <a:prstGeom prst="line">
              <a:avLst/>
            </a:prstGeom>
            <a:noFill/>
            <a:ln w="9525">
              <a:solidFill>
                <a:srgbClr val="000000"/>
              </a:solidFill>
              <a:round/>
              <a:headEnd/>
              <a:tailEnd/>
            </a:ln>
          </p:spPr>
          <p:txBody>
            <a:bodyPr/>
            <a:lstStyle/>
            <a:p>
              <a:endParaRPr lang="en-US"/>
            </a:p>
          </p:txBody>
        </p:sp>
        <p:sp>
          <p:nvSpPr>
            <p:cNvPr id="111627" name="AutoShape 11"/>
            <p:cNvSpPr>
              <a:spLocks noChangeArrowheads="1"/>
            </p:cNvSpPr>
            <p:nvPr/>
          </p:nvSpPr>
          <p:spPr bwMode="auto">
            <a:xfrm>
              <a:off x="6210" y="12690"/>
              <a:ext cx="143" cy="150"/>
            </a:xfrm>
            <a:prstGeom prst="triangle">
              <a:avLst>
                <a:gd name="adj" fmla="val 50000"/>
              </a:avLst>
            </a:prstGeom>
            <a:solidFill>
              <a:srgbClr val="FFFFFF"/>
            </a:solidFill>
            <a:ln w="9525">
              <a:solidFill>
                <a:srgbClr val="000000"/>
              </a:solidFill>
              <a:miter lim="800000"/>
              <a:headEnd/>
              <a:tailEnd/>
            </a:ln>
          </p:spPr>
          <p:txBody>
            <a:bodyPr/>
            <a:lstStyle/>
            <a:p>
              <a:endParaRPr lang="en-US"/>
            </a:p>
          </p:txBody>
        </p:sp>
        <p:sp>
          <p:nvSpPr>
            <p:cNvPr id="111628" name="AutoShape 12"/>
            <p:cNvSpPr>
              <a:spLocks noChangeArrowheads="1"/>
            </p:cNvSpPr>
            <p:nvPr/>
          </p:nvSpPr>
          <p:spPr bwMode="auto">
            <a:xfrm>
              <a:off x="9450" y="12675"/>
              <a:ext cx="143" cy="165"/>
            </a:xfrm>
            <a:prstGeom prst="triangle">
              <a:avLst>
                <a:gd name="adj" fmla="val 50000"/>
              </a:avLst>
            </a:prstGeom>
            <a:solidFill>
              <a:srgbClr val="FFFFFF"/>
            </a:solidFill>
            <a:ln w="9525">
              <a:solidFill>
                <a:srgbClr val="000000"/>
              </a:solidFill>
              <a:miter lim="800000"/>
              <a:headEnd/>
              <a:tailEnd/>
            </a:ln>
          </p:spPr>
          <p:txBody>
            <a:bodyPr/>
            <a:lstStyle/>
            <a:p>
              <a:endParaRPr lang="en-US"/>
            </a:p>
          </p:txBody>
        </p:sp>
        <p:sp>
          <p:nvSpPr>
            <p:cNvPr id="111629" name="Line 13"/>
            <p:cNvSpPr>
              <a:spLocks noChangeShapeType="1"/>
            </p:cNvSpPr>
            <p:nvPr/>
          </p:nvSpPr>
          <p:spPr bwMode="auto">
            <a:xfrm>
              <a:off x="7095" y="12150"/>
              <a:ext cx="0" cy="525"/>
            </a:xfrm>
            <a:prstGeom prst="line">
              <a:avLst/>
            </a:prstGeom>
            <a:noFill/>
            <a:ln w="9525">
              <a:solidFill>
                <a:srgbClr val="000000"/>
              </a:solidFill>
              <a:round/>
              <a:headEnd/>
              <a:tailEnd type="triangle" w="sm" len="sm"/>
            </a:ln>
          </p:spPr>
          <p:txBody>
            <a:bodyPr/>
            <a:lstStyle/>
            <a:p>
              <a:endParaRPr lang="en-US"/>
            </a:p>
          </p:txBody>
        </p:sp>
        <p:sp>
          <p:nvSpPr>
            <p:cNvPr id="111630" name="Line 14"/>
            <p:cNvSpPr>
              <a:spLocks noChangeShapeType="1"/>
            </p:cNvSpPr>
            <p:nvPr/>
          </p:nvSpPr>
          <p:spPr bwMode="auto">
            <a:xfrm>
              <a:off x="7695" y="12150"/>
              <a:ext cx="0" cy="525"/>
            </a:xfrm>
            <a:prstGeom prst="line">
              <a:avLst/>
            </a:prstGeom>
            <a:noFill/>
            <a:ln w="9525">
              <a:solidFill>
                <a:srgbClr val="000000"/>
              </a:solidFill>
              <a:round/>
              <a:headEnd/>
              <a:tailEnd type="triangle" w="sm" len="sm"/>
            </a:ln>
          </p:spPr>
          <p:txBody>
            <a:bodyPr/>
            <a:lstStyle/>
            <a:p>
              <a:endParaRPr lang="en-US"/>
            </a:p>
          </p:txBody>
        </p:sp>
        <p:sp>
          <p:nvSpPr>
            <p:cNvPr id="111631" name="Line 15"/>
            <p:cNvSpPr>
              <a:spLocks noChangeShapeType="1"/>
            </p:cNvSpPr>
            <p:nvPr/>
          </p:nvSpPr>
          <p:spPr bwMode="auto">
            <a:xfrm>
              <a:off x="8310" y="12150"/>
              <a:ext cx="0" cy="525"/>
            </a:xfrm>
            <a:prstGeom prst="line">
              <a:avLst/>
            </a:prstGeom>
            <a:noFill/>
            <a:ln w="9525">
              <a:solidFill>
                <a:srgbClr val="000000"/>
              </a:solidFill>
              <a:round/>
              <a:headEnd/>
              <a:tailEnd type="triangle" w="sm" len="sm"/>
            </a:ln>
          </p:spPr>
          <p:txBody>
            <a:bodyPr/>
            <a:lstStyle/>
            <a:p>
              <a:endParaRPr lang="en-US"/>
            </a:p>
          </p:txBody>
        </p:sp>
        <p:sp>
          <p:nvSpPr>
            <p:cNvPr id="111632" name="Line 16"/>
            <p:cNvSpPr>
              <a:spLocks noChangeShapeType="1"/>
            </p:cNvSpPr>
            <p:nvPr/>
          </p:nvSpPr>
          <p:spPr bwMode="auto">
            <a:xfrm>
              <a:off x="7095" y="12150"/>
              <a:ext cx="1215" cy="0"/>
            </a:xfrm>
            <a:prstGeom prst="line">
              <a:avLst/>
            </a:prstGeom>
            <a:noFill/>
            <a:ln w="9525">
              <a:solidFill>
                <a:srgbClr val="000000"/>
              </a:solidFill>
              <a:round/>
              <a:headEnd/>
              <a:tailEnd/>
            </a:ln>
          </p:spPr>
          <p:txBody>
            <a:bodyPr/>
            <a:lstStyle/>
            <a:p>
              <a:endParaRPr lang="en-US"/>
            </a:p>
          </p:txBody>
        </p:sp>
        <p:sp>
          <p:nvSpPr>
            <p:cNvPr id="111633" name="Line 17"/>
            <p:cNvSpPr>
              <a:spLocks noChangeShapeType="1"/>
            </p:cNvSpPr>
            <p:nvPr/>
          </p:nvSpPr>
          <p:spPr bwMode="auto">
            <a:xfrm>
              <a:off x="7695" y="11745"/>
              <a:ext cx="0" cy="930"/>
            </a:xfrm>
            <a:prstGeom prst="line">
              <a:avLst/>
            </a:prstGeom>
            <a:noFill/>
            <a:ln w="19050">
              <a:solidFill>
                <a:srgbClr val="000000"/>
              </a:solidFill>
              <a:round/>
              <a:headEnd/>
              <a:tailEnd type="triangle" w="med" len="med"/>
            </a:ln>
          </p:spPr>
          <p:txBody>
            <a:bodyPr/>
            <a:lstStyle/>
            <a:p>
              <a:endParaRPr lang="en-US"/>
            </a:p>
          </p:txBody>
        </p:sp>
        <p:sp>
          <p:nvSpPr>
            <p:cNvPr id="111634" name="Text Box 18"/>
            <p:cNvSpPr txBox="1">
              <a:spLocks noChangeArrowheads="1"/>
            </p:cNvSpPr>
            <p:nvPr/>
          </p:nvSpPr>
          <p:spPr bwMode="auto">
            <a:xfrm>
              <a:off x="8010" y="11820"/>
              <a:ext cx="975" cy="330"/>
            </a:xfrm>
            <a:prstGeom prst="rect">
              <a:avLst/>
            </a:prstGeom>
            <a:noFill/>
            <a:ln w="9525">
              <a:noFill/>
              <a:miter lim="800000"/>
              <a:headEnd/>
              <a:tailEnd/>
            </a:ln>
          </p:spPr>
          <p:txBody>
            <a:bodyPr/>
            <a:lstStyle/>
            <a:p>
              <a:pPr eaLnBrk="0" hangingPunct="0">
                <a:spcBef>
                  <a:spcPct val="0"/>
                </a:spcBef>
                <a:buClrTx/>
                <a:buFontTx/>
                <a:buNone/>
              </a:pPr>
              <a:r>
                <a:rPr lang="en-US" sz="1600">
                  <a:latin typeface="Times New Roman" pitchFamily="18" charset="0"/>
                </a:rPr>
                <a:t>100 lb/ft</a:t>
              </a:r>
            </a:p>
          </p:txBody>
        </p:sp>
        <p:sp>
          <p:nvSpPr>
            <p:cNvPr id="111635" name="Text Box 19"/>
            <p:cNvSpPr txBox="1">
              <a:spLocks noChangeArrowheads="1"/>
            </p:cNvSpPr>
            <p:nvPr/>
          </p:nvSpPr>
          <p:spPr bwMode="auto">
            <a:xfrm>
              <a:off x="7305" y="11385"/>
              <a:ext cx="1005" cy="360"/>
            </a:xfrm>
            <a:prstGeom prst="rect">
              <a:avLst/>
            </a:prstGeom>
            <a:noFill/>
            <a:ln w="9525">
              <a:noFill/>
              <a:miter lim="800000"/>
              <a:headEnd/>
              <a:tailEnd/>
            </a:ln>
          </p:spPr>
          <p:txBody>
            <a:bodyPr/>
            <a:lstStyle/>
            <a:p>
              <a:pPr eaLnBrk="0" hangingPunct="0">
                <a:spcBef>
                  <a:spcPct val="0"/>
                </a:spcBef>
                <a:buClrTx/>
                <a:buFontTx/>
                <a:buNone/>
              </a:pPr>
              <a:r>
                <a:rPr lang="en-US" sz="1600">
                  <a:latin typeface="Times New Roman" pitchFamily="18" charset="0"/>
                </a:rPr>
                <a:t>1000 lb</a:t>
              </a:r>
            </a:p>
          </p:txBody>
        </p:sp>
        <p:sp>
          <p:nvSpPr>
            <p:cNvPr id="111636" name="Line 20"/>
            <p:cNvSpPr>
              <a:spLocks noChangeShapeType="1"/>
            </p:cNvSpPr>
            <p:nvPr/>
          </p:nvSpPr>
          <p:spPr bwMode="auto">
            <a:xfrm>
              <a:off x="6285" y="11820"/>
              <a:ext cx="0" cy="720"/>
            </a:xfrm>
            <a:prstGeom prst="line">
              <a:avLst/>
            </a:prstGeom>
            <a:noFill/>
            <a:ln w="9525">
              <a:solidFill>
                <a:srgbClr val="000000"/>
              </a:solidFill>
              <a:round/>
              <a:headEnd/>
              <a:tailEnd/>
            </a:ln>
          </p:spPr>
          <p:txBody>
            <a:bodyPr/>
            <a:lstStyle/>
            <a:p>
              <a:endParaRPr lang="en-US"/>
            </a:p>
          </p:txBody>
        </p:sp>
        <p:sp>
          <p:nvSpPr>
            <p:cNvPr id="111637" name="Line 21"/>
            <p:cNvSpPr>
              <a:spLocks noChangeShapeType="1"/>
            </p:cNvSpPr>
            <p:nvPr/>
          </p:nvSpPr>
          <p:spPr bwMode="auto">
            <a:xfrm>
              <a:off x="6285" y="11895"/>
              <a:ext cx="1410" cy="0"/>
            </a:xfrm>
            <a:prstGeom prst="line">
              <a:avLst/>
            </a:prstGeom>
            <a:noFill/>
            <a:ln w="9525">
              <a:solidFill>
                <a:srgbClr val="000000"/>
              </a:solidFill>
              <a:round/>
              <a:headEnd type="stealth" w="sm" len="sm"/>
              <a:tailEnd type="stealth" w="sm" len="sm"/>
            </a:ln>
          </p:spPr>
          <p:txBody>
            <a:bodyPr/>
            <a:lstStyle/>
            <a:p>
              <a:endParaRPr lang="en-US"/>
            </a:p>
          </p:txBody>
        </p:sp>
        <p:sp>
          <p:nvSpPr>
            <p:cNvPr id="111638" name="Text Box 22"/>
            <p:cNvSpPr txBox="1">
              <a:spLocks noChangeArrowheads="1"/>
            </p:cNvSpPr>
            <p:nvPr/>
          </p:nvSpPr>
          <p:spPr bwMode="auto">
            <a:xfrm>
              <a:off x="6353" y="11550"/>
              <a:ext cx="847" cy="435"/>
            </a:xfrm>
            <a:prstGeom prst="rect">
              <a:avLst/>
            </a:prstGeom>
            <a:noFill/>
            <a:ln w="9525">
              <a:noFill/>
              <a:miter lim="800000"/>
              <a:headEnd/>
              <a:tailEnd/>
            </a:ln>
          </p:spPr>
          <p:txBody>
            <a:bodyPr/>
            <a:lstStyle/>
            <a:p>
              <a:pPr eaLnBrk="0" hangingPunct="0">
                <a:spcBef>
                  <a:spcPct val="0"/>
                </a:spcBef>
                <a:buClrTx/>
                <a:buFontTx/>
                <a:buNone/>
              </a:pPr>
              <a:r>
                <a:rPr lang="en-US" sz="1600">
                  <a:latin typeface="Times New Roman" pitchFamily="18" charset="0"/>
                </a:rPr>
                <a:t>20 ft</a:t>
              </a:r>
            </a:p>
          </p:txBody>
        </p:sp>
        <p:sp>
          <p:nvSpPr>
            <p:cNvPr id="111639" name="Line 23"/>
            <p:cNvSpPr>
              <a:spLocks noChangeShapeType="1"/>
            </p:cNvSpPr>
            <p:nvPr/>
          </p:nvSpPr>
          <p:spPr bwMode="auto">
            <a:xfrm>
              <a:off x="7095" y="12840"/>
              <a:ext cx="0" cy="480"/>
            </a:xfrm>
            <a:prstGeom prst="line">
              <a:avLst/>
            </a:prstGeom>
            <a:noFill/>
            <a:ln w="9525">
              <a:solidFill>
                <a:srgbClr val="000000"/>
              </a:solidFill>
              <a:round/>
              <a:headEnd/>
              <a:tailEnd/>
            </a:ln>
          </p:spPr>
          <p:txBody>
            <a:bodyPr/>
            <a:lstStyle/>
            <a:p>
              <a:endParaRPr lang="en-US"/>
            </a:p>
          </p:txBody>
        </p:sp>
        <p:sp>
          <p:nvSpPr>
            <p:cNvPr id="111640" name="Line 24"/>
            <p:cNvSpPr>
              <a:spLocks noChangeShapeType="1"/>
            </p:cNvSpPr>
            <p:nvPr/>
          </p:nvSpPr>
          <p:spPr bwMode="auto">
            <a:xfrm>
              <a:off x="8310" y="12840"/>
              <a:ext cx="0" cy="480"/>
            </a:xfrm>
            <a:prstGeom prst="line">
              <a:avLst/>
            </a:prstGeom>
            <a:noFill/>
            <a:ln w="9525">
              <a:solidFill>
                <a:srgbClr val="000000"/>
              </a:solidFill>
              <a:round/>
              <a:headEnd/>
              <a:tailEnd/>
            </a:ln>
          </p:spPr>
          <p:txBody>
            <a:bodyPr/>
            <a:lstStyle/>
            <a:p>
              <a:endParaRPr lang="en-US"/>
            </a:p>
          </p:txBody>
        </p:sp>
        <p:sp>
          <p:nvSpPr>
            <p:cNvPr id="111641" name="Line 25"/>
            <p:cNvSpPr>
              <a:spLocks noChangeShapeType="1"/>
            </p:cNvSpPr>
            <p:nvPr/>
          </p:nvSpPr>
          <p:spPr bwMode="auto">
            <a:xfrm>
              <a:off x="7095" y="13185"/>
              <a:ext cx="1215" cy="0"/>
            </a:xfrm>
            <a:prstGeom prst="line">
              <a:avLst/>
            </a:prstGeom>
            <a:noFill/>
            <a:ln w="9525">
              <a:solidFill>
                <a:srgbClr val="000000"/>
              </a:solidFill>
              <a:round/>
              <a:headEnd type="stealth" w="sm" len="sm"/>
              <a:tailEnd type="stealth" w="sm" len="sm"/>
            </a:ln>
          </p:spPr>
          <p:txBody>
            <a:bodyPr/>
            <a:lstStyle/>
            <a:p>
              <a:endParaRPr lang="en-US"/>
            </a:p>
          </p:txBody>
        </p:sp>
        <p:sp>
          <p:nvSpPr>
            <p:cNvPr id="111642" name="Text Box 26"/>
            <p:cNvSpPr txBox="1">
              <a:spLocks noChangeArrowheads="1"/>
            </p:cNvSpPr>
            <p:nvPr/>
          </p:nvSpPr>
          <p:spPr bwMode="auto">
            <a:xfrm>
              <a:off x="7380" y="13155"/>
              <a:ext cx="705" cy="330"/>
            </a:xfrm>
            <a:prstGeom prst="rect">
              <a:avLst/>
            </a:prstGeom>
            <a:noFill/>
            <a:ln w="9525">
              <a:noFill/>
              <a:miter lim="800000"/>
              <a:headEnd/>
              <a:tailEnd/>
            </a:ln>
          </p:spPr>
          <p:txBody>
            <a:bodyPr/>
            <a:lstStyle/>
            <a:p>
              <a:pPr eaLnBrk="0" hangingPunct="0">
                <a:spcBef>
                  <a:spcPct val="0"/>
                </a:spcBef>
                <a:buClrTx/>
                <a:buFontTx/>
                <a:buNone/>
              </a:pPr>
              <a:r>
                <a:rPr lang="en-US" sz="1600">
                  <a:latin typeface="Times New Roman" pitchFamily="18" charset="0"/>
                </a:rPr>
                <a:t>10 ft</a:t>
              </a:r>
            </a:p>
          </p:txBody>
        </p:sp>
        <p:sp>
          <p:nvSpPr>
            <p:cNvPr id="111643" name="Line 27"/>
            <p:cNvSpPr>
              <a:spLocks noChangeShapeType="1"/>
            </p:cNvSpPr>
            <p:nvPr/>
          </p:nvSpPr>
          <p:spPr bwMode="auto">
            <a:xfrm>
              <a:off x="8010" y="12150"/>
              <a:ext cx="0" cy="525"/>
            </a:xfrm>
            <a:prstGeom prst="line">
              <a:avLst/>
            </a:prstGeom>
            <a:noFill/>
            <a:ln w="9525">
              <a:solidFill>
                <a:srgbClr val="000000"/>
              </a:solidFill>
              <a:round/>
              <a:headEnd/>
              <a:tailEnd type="triangle" w="sm" len="sm"/>
            </a:ln>
          </p:spPr>
          <p:txBody>
            <a:bodyPr/>
            <a:lstStyle/>
            <a:p>
              <a:endParaRPr lang="en-US"/>
            </a:p>
          </p:txBody>
        </p:sp>
        <p:sp>
          <p:nvSpPr>
            <p:cNvPr id="111644" name="Line 28"/>
            <p:cNvSpPr>
              <a:spLocks noChangeShapeType="1"/>
            </p:cNvSpPr>
            <p:nvPr/>
          </p:nvSpPr>
          <p:spPr bwMode="auto">
            <a:xfrm>
              <a:off x="7380" y="12150"/>
              <a:ext cx="0" cy="525"/>
            </a:xfrm>
            <a:prstGeom prst="line">
              <a:avLst/>
            </a:prstGeom>
            <a:noFill/>
            <a:ln w="9525">
              <a:solidFill>
                <a:srgbClr val="000000"/>
              </a:solidFill>
              <a:round/>
              <a:headEnd/>
              <a:tailEnd type="triangle" w="sm" len="sm"/>
            </a:ln>
          </p:spPr>
          <p:txBody>
            <a:bodyPr/>
            <a:lstStyle/>
            <a:p>
              <a:endParaRPr lang="en-US"/>
            </a:p>
          </p:txBody>
        </p:sp>
      </p:grpSp>
      <p:sp>
        <p:nvSpPr>
          <p:cNvPr id="111645" name="Text Box 29"/>
          <p:cNvSpPr txBox="1">
            <a:spLocks noChangeArrowheads="1"/>
          </p:cNvSpPr>
          <p:nvPr/>
        </p:nvSpPr>
        <p:spPr bwMode="auto">
          <a:xfrm>
            <a:off x="4800600" y="4800600"/>
            <a:ext cx="4038600" cy="946150"/>
          </a:xfrm>
          <a:prstGeom prst="rect">
            <a:avLst/>
          </a:prstGeom>
          <a:noFill/>
          <a:ln w="9525">
            <a:noFill/>
            <a:miter lim="800000"/>
            <a:headEnd/>
            <a:tailEnd/>
          </a:ln>
          <a:effectLst/>
        </p:spPr>
        <p:txBody>
          <a:bodyPr>
            <a:spAutoFit/>
          </a:bodyPr>
          <a:lstStyle/>
          <a:p>
            <a:pPr eaLnBrk="0" hangingPunct="0">
              <a:spcBef>
                <a:spcPct val="50000"/>
              </a:spcBef>
              <a:buClrTx/>
              <a:buFontTx/>
              <a:buNone/>
            </a:pPr>
            <a:r>
              <a:rPr lang="en-US"/>
              <a:t>Distributed force and its resultant point force.</a:t>
            </a:r>
          </a:p>
        </p:txBody>
      </p:sp>
      <p:sp>
        <p:nvSpPr>
          <p:cNvPr id="111646" name="Text Box 30"/>
          <p:cNvSpPr txBox="1">
            <a:spLocks noChangeArrowheads="1"/>
          </p:cNvSpPr>
          <p:nvPr/>
        </p:nvSpPr>
        <p:spPr bwMode="auto">
          <a:xfrm>
            <a:off x="1295400" y="4419600"/>
            <a:ext cx="2005013" cy="519113"/>
          </a:xfrm>
          <a:prstGeom prst="rect">
            <a:avLst/>
          </a:prstGeom>
          <a:noFill/>
          <a:ln w="9525">
            <a:noFill/>
            <a:miter lim="800000"/>
            <a:headEnd/>
            <a:tailEnd/>
          </a:ln>
          <a:effectLst/>
        </p:spPr>
        <p:txBody>
          <a:bodyPr wrap="none">
            <a:spAutoFit/>
          </a:bodyPr>
          <a:lstStyle/>
          <a:p>
            <a:pPr eaLnBrk="0" hangingPunct="0">
              <a:spcBef>
                <a:spcPct val="0"/>
              </a:spcBef>
              <a:buClrTx/>
              <a:buFontTx/>
              <a:buNone/>
            </a:pPr>
            <a:r>
              <a:rPr lang="en-US"/>
              <a:t>Point Force</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ChangeArrowheads="1"/>
          </p:cNvSpPr>
          <p:nvPr/>
        </p:nvSpPr>
        <p:spPr bwMode="auto">
          <a:xfrm>
            <a:off x="0" y="0"/>
            <a:ext cx="9144000" cy="1143000"/>
          </a:xfrm>
          <a:prstGeom prst="rect">
            <a:avLst/>
          </a:prstGeom>
          <a:noFill/>
          <a:ln w="9525">
            <a:noFill/>
            <a:miter lim="800000"/>
            <a:headEnd/>
            <a:tailEnd/>
          </a:ln>
          <a:effectLst/>
        </p:spPr>
        <p:txBody>
          <a:bodyPr lIns="91435" tIns="45718" rIns="91435" bIns="45718" anchor="ctr"/>
          <a:lstStyle/>
          <a:p>
            <a:pPr algn="ctr">
              <a:lnSpc>
                <a:spcPct val="70000"/>
              </a:lnSpc>
              <a:spcBef>
                <a:spcPct val="0"/>
              </a:spcBef>
              <a:buClrTx/>
              <a:buFontTx/>
              <a:buNone/>
            </a:pPr>
            <a:r>
              <a:rPr lang="en-US" sz="4000" b="1" dirty="0"/>
              <a:t>Moments</a:t>
            </a:r>
          </a:p>
        </p:txBody>
      </p:sp>
      <p:sp>
        <p:nvSpPr>
          <p:cNvPr id="184372" name="Rectangle 52"/>
          <p:cNvSpPr>
            <a:spLocks noChangeArrowheads="1"/>
          </p:cNvSpPr>
          <p:nvPr/>
        </p:nvSpPr>
        <p:spPr bwMode="auto">
          <a:xfrm>
            <a:off x="0" y="2452688"/>
            <a:ext cx="184150" cy="457200"/>
          </a:xfrm>
          <a:prstGeom prst="rect">
            <a:avLst/>
          </a:prstGeom>
          <a:noFill/>
          <a:ln w="9525">
            <a:noFill/>
            <a:miter lim="800000"/>
            <a:headEnd/>
            <a:tailEnd/>
          </a:ln>
          <a:effectLst/>
        </p:spPr>
        <p:txBody>
          <a:bodyPr wrap="none" anchor="ctr">
            <a:spAutoFit/>
          </a:bodyPr>
          <a:lstStyle/>
          <a:p>
            <a:pPr eaLnBrk="0" hangingPunct="0">
              <a:spcBef>
                <a:spcPct val="0"/>
              </a:spcBef>
              <a:buClrTx/>
              <a:buFontTx/>
              <a:buNone/>
            </a:pPr>
            <a:endParaRPr kumimoji="1" lang="en-US" sz="2400">
              <a:latin typeface="Times New Roman" pitchFamily="18" charset="0"/>
            </a:endParaRPr>
          </a:p>
        </p:txBody>
      </p:sp>
      <p:grpSp>
        <p:nvGrpSpPr>
          <p:cNvPr id="184351" name="Group 31"/>
          <p:cNvGrpSpPr>
            <a:grpSpLocks/>
          </p:cNvGrpSpPr>
          <p:nvPr/>
        </p:nvGrpSpPr>
        <p:grpSpPr bwMode="auto">
          <a:xfrm>
            <a:off x="1752600" y="1447800"/>
            <a:ext cx="6076950" cy="2209800"/>
            <a:chOff x="3465" y="11168"/>
            <a:chExt cx="4530" cy="2355"/>
          </a:xfrm>
        </p:grpSpPr>
        <p:sp>
          <p:nvSpPr>
            <p:cNvPr id="184371" name="AutoShape 51"/>
            <p:cNvSpPr>
              <a:spLocks noChangeArrowheads="1"/>
            </p:cNvSpPr>
            <p:nvPr/>
          </p:nvSpPr>
          <p:spPr bwMode="auto">
            <a:xfrm>
              <a:off x="3465" y="12113"/>
              <a:ext cx="600" cy="510"/>
            </a:xfrm>
            <a:prstGeom prst="hexagon">
              <a:avLst>
                <a:gd name="adj" fmla="val 29412"/>
                <a:gd name="vf" fmla="val 115470"/>
              </a:avLst>
            </a:prstGeom>
            <a:solidFill>
              <a:srgbClr val="FFFFFF"/>
            </a:solidFill>
            <a:ln w="12700">
              <a:solidFill>
                <a:srgbClr val="000000"/>
              </a:solidFill>
              <a:miter lim="800000"/>
              <a:headEnd/>
              <a:tailEnd/>
            </a:ln>
          </p:spPr>
          <p:txBody>
            <a:bodyPr/>
            <a:lstStyle/>
            <a:p>
              <a:endParaRPr lang="en-US"/>
            </a:p>
          </p:txBody>
        </p:sp>
        <p:sp>
          <p:nvSpPr>
            <p:cNvPr id="184370" name="Line 50"/>
            <p:cNvSpPr>
              <a:spLocks noChangeShapeType="1"/>
            </p:cNvSpPr>
            <p:nvPr/>
          </p:nvSpPr>
          <p:spPr bwMode="auto">
            <a:xfrm>
              <a:off x="3465" y="12113"/>
              <a:ext cx="705" cy="0"/>
            </a:xfrm>
            <a:prstGeom prst="line">
              <a:avLst/>
            </a:prstGeom>
            <a:noFill/>
            <a:ln w="9525">
              <a:solidFill>
                <a:srgbClr val="000000"/>
              </a:solidFill>
              <a:round/>
              <a:headEnd/>
              <a:tailEnd/>
            </a:ln>
          </p:spPr>
          <p:txBody>
            <a:bodyPr/>
            <a:lstStyle/>
            <a:p>
              <a:endParaRPr lang="en-US"/>
            </a:p>
          </p:txBody>
        </p:sp>
        <p:sp>
          <p:nvSpPr>
            <p:cNvPr id="184369" name="Line 49"/>
            <p:cNvSpPr>
              <a:spLocks noChangeShapeType="1"/>
            </p:cNvSpPr>
            <p:nvPr/>
          </p:nvSpPr>
          <p:spPr bwMode="auto">
            <a:xfrm>
              <a:off x="3465" y="12623"/>
              <a:ext cx="705" cy="0"/>
            </a:xfrm>
            <a:prstGeom prst="line">
              <a:avLst/>
            </a:prstGeom>
            <a:noFill/>
            <a:ln w="9525">
              <a:solidFill>
                <a:srgbClr val="000000"/>
              </a:solidFill>
              <a:round/>
              <a:headEnd/>
              <a:tailEnd/>
            </a:ln>
          </p:spPr>
          <p:txBody>
            <a:bodyPr/>
            <a:lstStyle/>
            <a:p>
              <a:endParaRPr lang="en-US"/>
            </a:p>
          </p:txBody>
        </p:sp>
        <p:sp>
          <p:nvSpPr>
            <p:cNvPr id="184368" name="Line 48"/>
            <p:cNvSpPr>
              <a:spLocks noChangeShapeType="1"/>
            </p:cNvSpPr>
            <p:nvPr/>
          </p:nvSpPr>
          <p:spPr bwMode="auto">
            <a:xfrm>
              <a:off x="4170" y="12113"/>
              <a:ext cx="0" cy="510"/>
            </a:xfrm>
            <a:prstGeom prst="line">
              <a:avLst/>
            </a:prstGeom>
            <a:noFill/>
            <a:ln w="9525">
              <a:solidFill>
                <a:srgbClr val="000000"/>
              </a:solidFill>
              <a:round/>
              <a:headEnd/>
              <a:tailEnd/>
            </a:ln>
          </p:spPr>
          <p:txBody>
            <a:bodyPr/>
            <a:lstStyle/>
            <a:p>
              <a:endParaRPr lang="en-US"/>
            </a:p>
          </p:txBody>
        </p:sp>
        <p:sp>
          <p:nvSpPr>
            <p:cNvPr id="184367" name="Line 47"/>
            <p:cNvSpPr>
              <a:spLocks noChangeShapeType="1"/>
            </p:cNvSpPr>
            <p:nvPr/>
          </p:nvSpPr>
          <p:spPr bwMode="auto">
            <a:xfrm flipV="1">
              <a:off x="3465" y="11873"/>
              <a:ext cx="0" cy="240"/>
            </a:xfrm>
            <a:prstGeom prst="line">
              <a:avLst/>
            </a:prstGeom>
            <a:noFill/>
            <a:ln w="9525">
              <a:solidFill>
                <a:srgbClr val="000000"/>
              </a:solidFill>
              <a:round/>
              <a:headEnd/>
              <a:tailEnd/>
            </a:ln>
          </p:spPr>
          <p:txBody>
            <a:bodyPr/>
            <a:lstStyle/>
            <a:p>
              <a:endParaRPr lang="en-US"/>
            </a:p>
          </p:txBody>
        </p:sp>
        <p:sp>
          <p:nvSpPr>
            <p:cNvPr id="184366" name="Line 46"/>
            <p:cNvSpPr>
              <a:spLocks noChangeShapeType="1"/>
            </p:cNvSpPr>
            <p:nvPr/>
          </p:nvSpPr>
          <p:spPr bwMode="auto">
            <a:xfrm>
              <a:off x="3465" y="12623"/>
              <a:ext cx="0" cy="255"/>
            </a:xfrm>
            <a:prstGeom prst="line">
              <a:avLst/>
            </a:prstGeom>
            <a:noFill/>
            <a:ln w="9525">
              <a:solidFill>
                <a:srgbClr val="000000"/>
              </a:solidFill>
              <a:round/>
              <a:headEnd/>
              <a:tailEnd/>
            </a:ln>
          </p:spPr>
          <p:txBody>
            <a:bodyPr/>
            <a:lstStyle/>
            <a:p>
              <a:endParaRPr lang="en-US"/>
            </a:p>
          </p:txBody>
        </p:sp>
        <p:sp>
          <p:nvSpPr>
            <p:cNvPr id="184365" name="Line 45"/>
            <p:cNvSpPr>
              <a:spLocks noChangeShapeType="1"/>
            </p:cNvSpPr>
            <p:nvPr/>
          </p:nvSpPr>
          <p:spPr bwMode="auto">
            <a:xfrm>
              <a:off x="3465" y="11873"/>
              <a:ext cx="990" cy="0"/>
            </a:xfrm>
            <a:prstGeom prst="line">
              <a:avLst/>
            </a:prstGeom>
            <a:noFill/>
            <a:ln w="9525">
              <a:solidFill>
                <a:srgbClr val="000000"/>
              </a:solidFill>
              <a:round/>
              <a:headEnd/>
              <a:tailEnd/>
            </a:ln>
          </p:spPr>
          <p:txBody>
            <a:bodyPr/>
            <a:lstStyle/>
            <a:p>
              <a:endParaRPr lang="en-US"/>
            </a:p>
          </p:txBody>
        </p:sp>
        <p:sp>
          <p:nvSpPr>
            <p:cNvPr id="184364" name="Line 44"/>
            <p:cNvSpPr>
              <a:spLocks noChangeShapeType="1"/>
            </p:cNvSpPr>
            <p:nvPr/>
          </p:nvSpPr>
          <p:spPr bwMode="auto">
            <a:xfrm>
              <a:off x="3465" y="12878"/>
              <a:ext cx="990" cy="0"/>
            </a:xfrm>
            <a:prstGeom prst="line">
              <a:avLst/>
            </a:prstGeom>
            <a:noFill/>
            <a:ln w="9525">
              <a:solidFill>
                <a:srgbClr val="000000"/>
              </a:solidFill>
              <a:round/>
              <a:headEnd/>
              <a:tailEnd/>
            </a:ln>
          </p:spPr>
          <p:txBody>
            <a:bodyPr/>
            <a:lstStyle/>
            <a:p>
              <a:endParaRPr lang="en-US"/>
            </a:p>
          </p:txBody>
        </p:sp>
        <p:sp>
          <p:nvSpPr>
            <p:cNvPr id="184363" name="Line 43"/>
            <p:cNvSpPr>
              <a:spLocks noChangeShapeType="1"/>
            </p:cNvSpPr>
            <p:nvPr/>
          </p:nvSpPr>
          <p:spPr bwMode="auto">
            <a:xfrm>
              <a:off x="4455" y="11873"/>
              <a:ext cx="0" cy="240"/>
            </a:xfrm>
            <a:prstGeom prst="line">
              <a:avLst/>
            </a:prstGeom>
            <a:noFill/>
            <a:ln w="9525">
              <a:solidFill>
                <a:srgbClr val="000000"/>
              </a:solidFill>
              <a:round/>
              <a:headEnd/>
              <a:tailEnd/>
            </a:ln>
          </p:spPr>
          <p:txBody>
            <a:bodyPr/>
            <a:lstStyle/>
            <a:p>
              <a:endParaRPr lang="en-US"/>
            </a:p>
          </p:txBody>
        </p:sp>
        <p:sp>
          <p:nvSpPr>
            <p:cNvPr id="184362" name="Line 42"/>
            <p:cNvSpPr>
              <a:spLocks noChangeShapeType="1"/>
            </p:cNvSpPr>
            <p:nvPr/>
          </p:nvSpPr>
          <p:spPr bwMode="auto">
            <a:xfrm>
              <a:off x="4455" y="12623"/>
              <a:ext cx="0" cy="255"/>
            </a:xfrm>
            <a:prstGeom prst="line">
              <a:avLst/>
            </a:prstGeom>
            <a:noFill/>
            <a:ln w="9525">
              <a:solidFill>
                <a:srgbClr val="000000"/>
              </a:solidFill>
              <a:round/>
              <a:headEnd/>
              <a:tailEnd/>
            </a:ln>
          </p:spPr>
          <p:txBody>
            <a:bodyPr/>
            <a:lstStyle/>
            <a:p>
              <a:endParaRPr lang="en-US"/>
            </a:p>
          </p:txBody>
        </p:sp>
        <p:sp>
          <p:nvSpPr>
            <p:cNvPr id="184361" name="Line 41"/>
            <p:cNvSpPr>
              <a:spLocks noChangeShapeType="1"/>
            </p:cNvSpPr>
            <p:nvPr/>
          </p:nvSpPr>
          <p:spPr bwMode="auto">
            <a:xfrm>
              <a:off x="4455" y="12113"/>
              <a:ext cx="3045" cy="0"/>
            </a:xfrm>
            <a:prstGeom prst="line">
              <a:avLst/>
            </a:prstGeom>
            <a:noFill/>
            <a:ln w="9525">
              <a:solidFill>
                <a:srgbClr val="000000"/>
              </a:solidFill>
              <a:round/>
              <a:headEnd/>
              <a:tailEnd/>
            </a:ln>
          </p:spPr>
          <p:txBody>
            <a:bodyPr/>
            <a:lstStyle/>
            <a:p>
              <a:endParaRPr lang="en-US"/>
            </a:p>
          </p:txBody>
        </p:sp>
        <p:sp>
          <p:nvSpPr>
            <p:cNvPr id="184360" name="Line 40"/>
            <p:cNvSpPr>
              <a:spLocks noChangeShapeType="1"/>
            </p:cNvSpPr>
            <p:nvPr/>
          </p:nvSpPr>
          <p:spPr bwMode="auto">
            <a:xfrm>
              <a:off x="4455" y="12623"/>
              <a:ext cx="3045" cy="0"/>
            </a:xfrm>
            <a:prstGeom prst="line">
              <a:avLst/>
            </a:prstGeom>
            <a:noFill/>
            <a:ln w="9525">
              <a:solidFill>
                <a:srgbClr val="000000"/>
              </a:solidFill>
              <a:round/>
              <a:headEnd/>
              <a:tailEnd/>
            </a:ln>
          </p:spPr>
          <p:txBody>
            <a:bodyPr/>
            <a:lstStyle/>
            <a:p>
              <a:endParaRPr lang="en-US"/>
            </a:p>
          </p:txBody>
        </p:sp>
        <p:sp>
          <p:nvSpPr>
            <p:cNvPr id="184359" name="Line 39"/>
            <p:cNvSpPr>
              <a:spLocks noChangeShapeType="1"/>
            </p:cNvSpPr>
            <p:nvPr/>
          </p:nvSpPr>
          <p:spPr bwMode="auto">
            <a:xfrm>
              <a:off x="7500" y="12113"/>
              <a:ext cx="0" cy="510"/>
            </a:xfrm>
            <a:prstGeom prst="line">
              <a:avLst/>
            </a:prstGeom>
            <a:noFill/>
            <a:ln w="9525">
              <a:solidFill>
                <a:srgbClr val="000000"/>
              </a:solidFill>
              <a:round/>
              <a:headEnd/>
              <a:tailEnd/>
            </a:ln>
          </p:spPr>
          <p:txBody>
            <a:bodyPr/>
            <a:lstStyle/>
            <a:p>
              <a:endParaRPr lang="en-US"/>
            </a:p>
          </p:txBody>
        </p:sp>
        <p:sp>
          <p:nvSpPr>
            <p:cNvPr id="184358" name="Oval 38"/>
            <p:cNvSpPr>
              <a:spLocks noChangeArrowheads="1"/>
            </p:cNvSpPr>
            <p:nvPr/>
          </p:nvSpPr>
          <p:spPr bwMode="auto">
            <a:xfrm>
              <a:off x="3675" y="12293"/>
              <a:ext cx="180" cy="180"/>
            </a:xfrm>
            <a:prstGeom prst="ellipse">
              <a:avLst/>
            </a:prstGeom>
            <a:solidFill>
              <a:srgbClr val="FFFFFF"/>
            </a:solidFill>
            <a:ln w="9525">
              <a:solidFill>
                <a:srgbClr val="000000"/>
              </a:solidFill>
              <a:round/>
              <a:headEnd/>
              <a:tailEnd/>
            </a:ln>
          </p:spPr>
          <p:txBody>
            <a:bodyPr/>
            <a:lstStyle/>
            <a:p>
              <a:endParaRPr lang="en-US"/>
            </a:p>
          </p:txBody>
        </p:sp>
        <p:sp>
          <p:nvSpPr>
            <p:cNvPr id="184357" name="Line 37"/>
            <p:cNvSpPr>
              <a:spLocks noChangeShapeType="1"/>
            </p:cNvSpPr>
            <p:nvPr/>
          </p:nvSpPr>
          <p:spPr bwMode="auto">
            <a:xfrm>
              <a:off x="3780" y="12548"/>
              <a:ext cx="0" cy="975"/>
            </a:xfrm>
            <a:prstGeom prst="line">
              <a:avLst/>
            </a:prstGeom>
            <a:noFill/>
            <a:ln w="9525">
              <a:solidFill>
                <a:srgbClr val="000000"/>
              </a:solidFill>
              <a:round/>
              <a:headEnd/>
              <a:tailEnd/>
            </a:ln>
          </p:spPr>
          <p:txBody>
            <a:bodyPr/>
            <a:lstStyle/>
            <a:p>
              <a:endParaRPr lang="en-US"/>
            </a:p>
          </p:txBody>
        </p:sp>
        <p:sp>
          <p:nvSpPr>
            <p:cNvPr id="184356" name="Line 36"/>
            <p:cNvSpPr>
              <a:spLocks noChangeShapeType="1"/>
            </p:cNvSpPr>
            <p:nvPr/>
          </p:nvSpPr>
          <p:spPr bwMode="auto">
            <a:xfrm>
              <a:off x="7500" y="12743"/>
              <a:ext cx="0" cy="780"/>
            </a:xfrm>
            <a:prstGeom prst="line">
              <a:avLst/>
            </a:prstGeom>
            <a:noFill/>
            <a:ln w="9525">
              <a:solidFill>
                <a:srgbClr val="000000"/>
              </a:solidFill>
              <a:round/>
              <a:headEnd/>
              <a:tailEnd/>
            </a:ln>
          </p:spPr>
          <p:txBody>
            <a:bodyPr/>
            <a:lstStyle/>
            <a:p>
              <a:endParaRPr lang="en-US"/>
            </a:p>
          </p:txBody>
        </p:sp>
        <p:sp>
          <p:nvSpPr>
            <p:cNvPr id="184355" name="Line 35"/>
            <p:cNvSpPr>
              <a:spLocks noChangeShapeType="1"/>
            </p:cNvSpPr>
            <p:nvPr/>
          </p:nvSpPr>
          <p:spPr bwMode="auto">
            <a:xfrm>
              <a:off x="3780" y="13433"/>
              <a:ext cx="3720" cy="0"/>
            </a:xfrm>
            <a:prstGeom prst="line">
              <a:avLst/>
            </a:prstGeom>
            <a:noFill/>
            <a:ln w="9525">
              <a:solidFill>
                <a:srgbClr val="000000"/>
              </a:solidFill>
              <a:round/>
              <a:headEnd type="stealth" w="sm" len="med"/>
              <a:tailEnd type="stealth" w="sm" len="med"/>
            </a:ln>
          </p:spPr>
          <p:txBody>
            <a:bodyPr/>
            <a:lstStyle/>
            <a:p>
              <a:endParaRPr lang="en-US"/>
            </a:p>
          </p:txBody>
        </p:sp>
        <p:sp>
          <p:nvSpPr>
            <p:cNvPr id="184354" name="Text Box 34"/>
            <p:cNvSpPr txBox="1">
              <a:spLocks noChangeArrowheads="1"/>
            </p:cNvSpPr>
            <p:nvPr/>
          </p:nvSpPr>
          <p:spPr bwMode="auto">
            <a:xfrm>
              <a:off x="5430" y="13013"/>
              <a:ext cx="450" cy="420"/>
            </a:xfrm>
            <a:prstGeom prst="rect">
              <a:avLst/>
            </a:prstGeom>
            <a:noFill/>
            <a:ln w="9525">
              <a:noFill/>
              <a:miter lim="800000"/>
              <a:headEnd/>
              <a:tailEnd/>
            </a:ln>
          </p:spPr>
          <p:txBody>
            <a:bodyPr/>
            <a:lstStyle/>
            <a:p>
              <a:pPr eaLnBrk="0" hangingPunct="0">
                <a:spcBef>
                  <a:spcPct val="0"/>
                </a:spcBef>
                <a:buClrTx/>
                <a:buFontTx/>
                <a:buNone/>
              </a:pPr>
              <a:r>
                <a:rPr kumimoji="1" lang="en-US" sz="2400">
                  <a:latin typeface="Times New Roman" pitchFamily="18" charset="0"/>
                </a:rPr>
                <a:t>d</a:t>
              </a:r>
            </a:p>
          </p:txBody>
        </p:sp>
        <p:sp>
          <p:nvSpPr>
            <p:cNvPr id="184353" name="Line 33"/>
            <p:cNvSpPr>
              <a:spLocks noChangeShapeType="1"/>
            </p:cNvSpPr>
            <p:nvPr/>
          </p:nvSpPr>
          <p:spPr bwMode="auto">
            <a:xfrm>
              <a:off x="7485" y="11288"/>
              <a:ext cx="0" cy="825"/>
            </a:xfrm>
            <a:prstGeom prst="line">
              <a:avLst/>
            </a:prstGeom>
            <a:noFill/>
            <a:ln w="19050">
              <a:solidFill>
                <a:srgbClr val="000000"/>
              </a:solidFill>
              <a:round/>
              <a:headEnd/>
              <a:tailEnd type="triangle" w="med" len="med"/>
            </a:ln>
          </p:spPr>
          <p:txBody>
            <a:bodyPr/>
            <a:lstStyle/>
            <a:p>
              <a:endParaRPr lang="en-US"/>
            </a:p>
          </p:txBody>
        </p:sp>
        <p:sp>
          <p:nvSpPr>
            <p:cNvPr id="184352" name="Text Box 32"/>
            <p:cNvSpPr txBox="1">
              <a:spLocks noChangeArrowheads="1"/>
            </p:cNvSpPr>
            <p:nvPr/>
          </p:nvSpPr>
          <p:spPr bwMode="auto">
            <a:xfrm>
              <a:off x="7485" y="11168"/>
              <a:ext cx="510" cy="420"/>
            </a:xfrm>
            <a:prstGeom prst="rect">
              <a:avLst/>
            </a:prstGeom>
            <a:noFill/>
            <a:ln w="9525">
              <a:noFill/>
              <a:miter lim="800000"/>
              <a:headEnd/>
              <a:tailEnd/>
            </a:ln>
          </p:spPr>
          <p:txBody>
            <a:bodyPr/>
            <a:lstStyle/>
            <a:p>
              <a:pPr eaLnBrk="0" hangingPunct="0">
                <a:spcBef>
                  <a:spcPct val="0"/>
                </a:spcBef>
                <a:buClrTx/>
                <a:buFontTx/>
                <a:buNone/>
              </a:pPr>
              <a:r>
                <a:rPr kumimoji="1" lang="en-US" sz="1600" b="1">
                  <a:latin typeface="Times New Roman" pitchFamily="18" charset="0"/>
                  <a:cs typeface="Times New Roman" pitchFamily="18" charset="0"/>
                </a:rPr>
                <a:t>F</a:t>
              </a:r>
              <a:endParaRPr kumimoji="1" lang="en-US" sz="1600" b="1">
                <a:latin typeface="Times New Roman" pitchFamily="18" charset="0"/>
              </a:endParaRPr>
            </a:p>
          </p:txBody>
        </p:sp>
      </p:grpSp>
      <p:sp>
        <p:nvSpPr>
          <p:cNvPr id="184375" name="Rectangle 55"/>
          <p:cNvSpPr>
            <a:spLocks noChangeArrowheads="1"/>
          </p:cNvSpPr>
          <p:nvPr/>
        </p:nvSpPr>
        <p:spPr bwMode="auto">
          <a:xfrm>
            <a:off x="1809750" y="3822700"/>
            <a:ext cx="6818313" cy="825500"/>
          </a:xfrm>
          <a:prstGeom prst="rect">
            <a:avLst/>
          </a:prstGeom>
          <a:noFill/>
          <a:ln w="9525">
            <a:noFill/>
            <a:miter lim="800000"/>
            <a:headEnd/>
            <a:tailEnd/>
          </a:ln>
          <a:effectLst/>
        </p:spPr>
        <p:txBody>
          <a:bodyPr wrap="none" anchor="ctr">
            <a:spAutoFit/>
          </a:bodyPr>
          <a:lstStyle/>
          <a:p>
            <a:pPr eaLnBrk="0" hangingPunct="0">
              <a:spcBef>
                <a:spcPct val="0"/>
              </a:spcBef>
              <a:buClrTx/>
              <a:buFontTx/>
              <a:buNone/>
            </a:pPr>
            <a:r>
              <a:rPr kumimoji="1" lang="en-US" sz="1600">
                <a:cs typeface="Times New Roman" pitchFamily="18" charset="0"/>
              </a:rPr>
              <a:t>Example of a moment applied with a wrench</a:t>
            </a:r>
          </a:p>
          <a:p>
            <a:pPr eaLnBrk="0" hangingPunct="0">
              <a:spcBef>
                <a:spcPct val="0"/>
              </a:spcBef>
              <a:buClrTx/>
              <a:buFontTx/>
              <a:buNone/>
            </a:pPr>
            <a:endParaRPr kumimoji="1" lang="en-US" sz="1600">
              <a:cs typeface="Times New Roman" pitchFamily="18" charset="0"/>
            </a:endParaRPr>
          </a:p>
          <a:p>
            <a:pPr eaLnBrk="0" hangingPunct="0">
              <a:spcBef>
                <a:spcPct val="0"/>
              </a:spcBef>
              <a:buClrTx/>
              <a:buFontTx/>
              <a:buNone/>
            </a:pPr>
            <a:r>
              <a:rPr kumimoji="1" lang="en-US" sz="1600">
                <a:cs typeface="Times New Roman" pitchFamily="18" charset="0"/>
              </a:rPr>
              <a:t>Increasing F or d will increase the magnitude of the Moment about the nut</a:t>
            </a:r>
            <a:endParaRPr kumimoji="1" lang="en-US" sz="2400"/>
          </a:p>
        </p:txBody>
      </p:sp>
      <p:sp>
        <p:nvSpPr>
          <p:cNvPr id="184376" name="Rectangle 56"/>
          <p:cNvSpPr>
            <a:spLocks noChangeArrowheads="1"/>
          </p:cNvSpPr>
          <p:nvPr/>
        </p:nvSpPr>
        <p:spPr bwMode="auto">
          <a:xfrm>
            <a:off x="381000" y="5654675"/>
            <a:ext cx="7086600" cy="822325"/>
          </a:xfrm>
          <a:prstGeom prst="rect">
            <a:avLst/>
          </a:prstGeom>
          <a:noFill/>
          <a:ln w="9525">
            <a:noFill/>
            <a:miter lim="800000"/>
            <a:headEnd/>
            <a:tailEnd/>
          </a:ln>
          <a:effectLst/>
        </p:spPr>
        <p:txBody>
          <a:bodyPr>
            <a:spAutoFit/>
          </a:bodyPr>
          <a:lstStyle/>
          <a:p>
            <a:pPr>
              <a:spcBef>
                <a:spcPct val="0"/>
              </a:spcBef>
              <a:buClrTx/>
              <a:buFontTx/>
              <a:buNone/>
            </a:pPr>
            <a:r>
              <a:rPr kumimoji="1" lang="en-US" sz="2400"/>
              <a:t>Moment = Force x Distance (M = F x d)</a:t>
            </a:r>
          </a:p>
          <a:p>
            <a:pPr>
              <a:spcBef>
                <a:spcPct val="0"/>
              </a:spcBef>
              <a:buClrTx/>
              <a:buFontTx/>
              <a:buNone/>
            </a:pPr>
            <a:r>
              <a:rPr kumimoji="1" lang="en-US" sz="2400"/>
              <a:t>Units:  foot - pounds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ChangeArrowheads="1"/>
          </p:cNvSpPr>
          <p:nvPr/>
        </p:nvSpPr>
        <p:spPr bwMode="auto">
          <a:xfrm>
            <a:off x="152400" y="0"/>
            <a:ext cx="9144000" cy="1143000"/>
          </a:xfrm>
          <a:prstGeom prst="rect">
            <a:avLst/>
          </a:prstGeom>
          <a:noFill/>
          <a:ln w="9525">
            <a:noFill/>
            <a:miter lim="800000"/>
            <a:headEnd/>
            <a:tailEnd/>
          </a:ln>
          <a:effectLst/>
        </p:spPr>
        <p:txBody>
          <a:bodyPr lIns="91435" tIns="45718" rIns="91435" bIns="45718" anchor="ctr"/>
          <a:lstStyle/>
          <a:p>
            <a:pPr algn="ctr">
              <a:lnSpc>
                <a:spcPct val="70000"/>
              </a:lnSpc>
              <a:spcBef>
                <a:spcPct val="0"/>
              </a:spcBef>
              <a:buClrTx/>
              <a:buFontTx/>
              <a:buNone/>
            </a:pPr>
            <a:r>
              <a:rPr lang="en-US" sz="4000" b="1" dirty="0"/>
              <a:t>Couples</a:t>
            </a:r>
          </a:p>
        </p:txBody>
      </p:sp>
      <p:sp>
        <p:nvSpPr>
          <p:cNvPr id="185382" name="Rectangle 38"/>
          <p:cNvSpPr>
            <a:spLocks noChangeArrowheads="1"/>
          </p:cNvSpPr>
          <p:nvPr/>
        </p:nvSpPr>
        <p:spPr bwMode="auto">
          <a:xfrm>
            <a:off x="-969963" y="2522538"/>
            <a:ext cx="184150" cy="457200"/>
          </a:xfrm>
          <a:prstGeom prst="rect">
            <a:avLst/>
          </a:prstGeom>
          <a:noFill/>
          <a:ln w="9525">
            <a:noFill/>
            <a:miter lim="800000"/>
            <a:headEnd/>
            <a:tailEnd/>
          </a:ln>
          <a:effectLst/>
        </p:spPr>
        <p:txBody>
          <a:bodyPr wrap="none" anchor="ctr">
            <a:spAutoFit/>
          </a:bodyPr>
          <a:lstStyle/>
          <a:p>
            <a:pPr eaLnBrk="0" hangingPunct="0">
              <a:spcBef>
                <a:spcPct val="0"/>
              </a:spcBef>
              <a:buClrTx/>
              <a:buFontTx/>
              <a:buNone/>
            </a:pPr>
            <a:endParaRPr kumimoji="1" lang="en-US" sz="2400">
              <a:latin typeface="Times New Roman" pitchFamily="18" charset="0"/>
            </a:endParaRPr>
          </a:p>
        </p:txBody>
      </p:sp>
      <p:sp>
        <p:nvSpPr>
          <p:cNvPr id="185381" name="Line 37"/>
          <p:cNvSpPr>
            <a:spLocks noChangeShapeType="1"/>
          </p:cNvSpPr>
          <p:nvPr/>
        </p:nvSpPr>
        <p:spPr bwMode="auto">
          <a:xfrm>
            <a:off x="4668838" y="1535113"/>
            <a:ext cx="0" cy="1560512"/>
          </a:xfrm>
          <a:prstGeom prst="line">
            <a:avLst/>
          </a:prstGeom>
          <a:noFill/>
          <a:ln w="19050">
            <a:solidFill>
              <a:srgbClr val="000000"/>
            </a:solidFill>
            <a:round/>
            <a:headEnd/>
            <a:tailEnd type="triangle" w="med" len="med"/>
          </a:ln>
        </p:spPr>
        <p:txBody>
          <a:bodyPr/>
          <a:lstStyle/>
          <a:p>
            <a:endParaRPr lang="en-US"/>
          </a:p>
        </p:txBody>
      </p:sp>
      <p:sp>
        <p:nvSpPr>
          <p:cNvPr id="185380" name="Line 36"/>
          <p:cNvSpPr>
            <a:spLocks noChangeShapeType="1"/>
          </p:cNvSpPr>
          <p:nvPr/>
        </p:nvSpPr>
        <p:spPr bwMode="auto">
          <a:xfrm flipV="1">
            <a:off x="6700838" y="1535113"/>
            <a:ext cx="0" cy="1560512"/>
          </a:xfrm>
          <a:prstGeom prst="line">
            <a:avLst/>
          </a:prstGeom>
          <a:noFill/>
          <a:ln w="19050">
            <a:solidFill>
              <a:srgbClr val="000000"/>
            </a:solidFill>
            <a:round/>
            <a:headEnd/>
            <a:tailEnd type="triangle" w="med" len="med"/>
          </a:ln>
        </p:spPr>
        <p:txBody>
          <a:bodyPr/>
          <a:lstStyle/>
          <a:p>
            <a:endParaRPr lang="en-US"/>
          </a:p>
        </p:txBody>
      </p:sp>
      <p:sp>
        <p:nvSpPr>
          <p:cNvPr id="185379" name="Line 35"/>
          <p:cNvSpPr>
            <a:spLocks noChangeShapeType="1"/>
          </p:cNvSpPr>
          <p:nvPr/>
        </p:nvSpPr>
        <p:spPr bwMode="auto">
          <a:xfrm>
            <a:off x="4668838" y="2243138"/>
            <a:ext cx="2032000" cy="0"/>
          </a:xfrm>
          <a:prstGeom prst="line">
            <a:avLst/>
          </a:prstGeom>
          <a:noFill/>
          <a:ln w="9525">
            <a:solidFill>
              <a:srgbClr val="000000"/>
            </a:solidFill>
            <a:round/>
            <a:headEnd type="stealth" w="sm" len="med"/>
            <a:tailEnd type="stealth" w="sm" len="med"/>
          </a:ln>
        </p:spPr>
        <p:txBody>
          <a:bodyPr/>
          <a:lstStyle/>
          <a:p>
            <a:endParaRPr lang="en-US"/>
          </a:p>
        </p:txBody>
      </p:sp>
      <p:sp>
        <p:nvSpPr>
          <p:cNvPr id="185378" name="Text Box 34"/>
          <p:cNvSpPr txBox="1">
            <a:spLocks noChangeArrowheads="1"/>
          </p:cNvSpPr>
          <p:nvPr/>
        </p:nvSpPr>
        <p:spPr bwMode="auto">
          <a:xfrm>
            <a:off x="4386263" y="1490663"/>
            <a:ext cx="871537" cy="490537"/>
          </a:xfrm>
          <a:prstGeom prst="rect">
            <a:avLst/>
          </a:prstGeom>
          <a:noFill/>
          <a:ln w="9525">
            <a:noFill/>
            <a:miter lim="800000"/>
            <a:headEnd/>
            <a:tailEnd/>
          </a:ln>
        </p:spPr>
        <p:txBody>
          <a:bodyPr/>
          <a:lstStyle/>
          <a:p>
            <a:pPr eaLnBrk="0" hangingPunct="0">
              <a:spcBef>
                <a:spcPct val="0"/>
              </a:spcBef>
              <a:buClrTx/>
              <a:buFontTx/>
              <a:buNone/>
            </a:pPr>
            <a:r>
              <a:rPr kumimoji="1" lang="en-US" sz="1000" b="1">
                <a:latin typeface="Times New Roman" pitchFamily="18" charset="0"/>
                <a:cs typeface="Times New Roman" pitchFamily="18" charset="0"/>
              </a:rPr>
              <a:t>F</a:t>
            </a:r>
            <a:endParaRPr kumimoji="1" lang="en-US" sz="2400">
              <a:latin typeface="Times New Roman" pitchFamily="18" charset="0"/>
            </a:endParaRPr>
          </a:p>
        </p:txBody>
      </p:sp>
      <p:sp>
        <p:nvSpPr>
          <p:cNvPr id="185377" name="Text Box 33"/>
          <p:cNvSpPr txBox="1">
            <a:spLocks noChangeArrowheads="1"/>
          </p:cNvSpPr>
          <p:nvPr/>
        </p:nvSpPr>
        <p:spPr bwMode="auto">
          <a:xfrm>
            <a:off x="6705600" y="2938463"/>
            <a:ext cx="765175" cy="490537"/>
          </a:xfrm>
          <a:prstGeom prst="rect">
            <a:avLst/>
          </a:prstGeom>
          <a:noFill/>
          <a:ln w="9525">
            <a:noFill/>
            <a:miter lim="800000"/>
            <a:headEnd/>
            <a:tailEnd/>
          </a:ln>
        </p:spPr>
        <p:txBody>
          <a:bodyPr/>
          <a:lstStyle/>
          <a:p>
            <a:pPr eaLnBrk="0" hangingPunct="0">
              <a:spcBef>
                <a:spcPct val="0"/>
              </a:spcBef>
              <a:buClrTx/>
              <a:buFontTx/>
              <a:buNone/>
            </a:pPr>
            <a:r>
              <a:rPr kumimoji="1" lang="en-US" sz="1000" b="1">
                <a:latin typeface="Times New Roman" pitchFamily="18" charset="0"/>
                <a:cs typeface="Times New Roman" pitchFamily="18" charset="0"/>
              </a:rPr>
              <a:t>F</a:t>
            </a:r>
            <a:endParaRPr kumimoji="1" lang="en-US" sz="2400">
              <a:latin typeface="Times New Roman" pitchFamily="18" charset="0"/>
            </a:endParaRPr>
          </a:p>
        </p:txBody>
      </p:sp>
      <p:sp>
        <p:nvSpPr>
          <p:cNvPr id="185376" name="Text Box 32"/>
          <p:cNvSpPr txBox="1">
            <a:spLocks noChangeArrowheads="1"/>
          </p:cNvSpPr>
          <p:nvPr/>
        </p:nvSpPr>
        <p:spPr bwMode="auto">
          <a:xfrm>
            <a:off x="5486400" y="2006600"/>
            <a:ext cx="790575" cy="508000"/>
          </a:xfrm>
          <a:prstGeom prst="rect">
            <a:avLst/>
          </a:prstGeom>
          <a:noFill/>
          <a:ln w="9525">
            <a:noFill/>
            <a:miter lim="800000"/>
            <a:headEnd/>
            <a:tailEnd/>
          </a:ln>
        </p:spPr>
        <p:txBody>
          <a:bodyPr/>
          <a:lstStyle/>
          <a:p>
            <a:pPr eaLnBrk="0" hangingPunct="0">
              <a:spcBef>
                <a:spcPct val="0"/>
              </a:spcBef>
              <a:buClrTx/>
              <a:buFontTx/>
              <a:buNone/>
            </a:pPr>
            <a:r>
              <a:rPr kumimoji="1" lang="en-US" sz="1000" i="1">
                <a:latin typeface="Times New Roman" pitchFamily="18" charset="0"/>
                <a:cs typeface="Times New Roman" pitchFamily="18" charset="0"/>
              </a:rPr>
              <a:t>d</a:t>
            </a:r>
            <a:endParaRPr kumimoji="1" lang="en-US" sz="2400">
              <a:latin typeface="Times New Roman" pitchFamily="18" charset="0"/>
            </a:endParaRPr>
          </a:p>
        </p:txBody>
      </p:sp>
      <p:sp>
        <p:nvSpPr>
          <p:cNvPr id="185386" name="Rectangle 42"/>
          <p:cNvSpPr>
            <a:spLocks noChangeArrowheads="1"/>
          </p:cNvSpPr>
          <p:nvPr/>
        </p:nvSpPr>
        <p:spPr bwMode="auto">
          <a:xfrm>
            <a:off x="0" y="3657600"/>
            <a:ext cx="9178925" cy="2443163"/>
          </a:xfrm>
          <a:prstGeom prst="rect">
            <a:avLst/>
          </a:prstGeom>
          <a:noFill/>
          <a:ln w="9525">
            <a:noFill/>
            <a:miter lim="800000"/>
            <a:headEnd/>
            <a:tailEnd/>
          </a:ln>
          <a:effectLst/>
        </p:spPr>
        <p:txBody>
          <a:bodyPr anchor="ctr">
            <a:spAutoFit/>
          </a:bodyPr>
          <a:lstStyle/>
          <a:p>
            <a:pPr eaLnBrk="0" hangingPunct="0">
              <a:spcBef>
                <a:spcPct val="0"/>
              </a:spcBef>
              <a:buClrTx/>
              <a:buFontTx/>
              <a:buNone/>
              <a:tabLst>
                <a:tab pos="781050" algn="l"/>
              </a:tabLst>
            </a:pPr>
            <a:r>
              <a:rPr kumimoji="1" lang="en-US" sz="1600">
                <a:latin typeface="Times New Roman" pitchFamily="18" charset="0"/>
                <a:cs typeface="Times New Roman" pitchFamily="18" charset="0"/>
              </a:rPr>
              <a:t>				</a:t>
            </a:r>
            <a:endParaRPr kumimoji="1" lang="en-US" sz="1800">
              <a:latin typeface="Arial Unicode MS" pitchFamily="34" charset="-128"/>
              <a:cs typeface="Times New Roman" pitchFamily="18" charset="0"/>
            </a:endParaRPr>
          </a:p>
          <a:p>
            <a:pPr eaLnBrk="0" hangingPunct="0">
              <a:spcBef>
                <a:spcPct val="0"/>
              </a:spcBef>
              <a:buClrTx/>
              <a:buFontTx/>
              <a:buNone/>
              <a:tabLst>
                <a:tab pos="781050" algn="l"/>
              </a:tabLst>
            </a:pPr>
            <a:r>
              <a:rPr kumimoji="1" lang="en-US" sz="1800">
                <a:latin typeface="Arial Unicode MS" pitchFamily="34" charset="-128"/>
                <a:cs typeface="Times New Roman" pitchFamily="18" charset="0"/>
              </a:rPr>
              <a:t>The magnitude of a couple is calculated by multiplying the magnitude of </a:t>
            </a:r>
            <a:r>
              <a:rPr kumimoji="1" lang="en-US" sz="1800" b="1">
                <a:latin typeface="Arial Unicode MS" pitchFamily="34" charset="-128"/>
                <a:cs typeface="Times New Roman" pitchFamily="18" charset="0"/>
              </a:rPr>
              <a:t>one</a:t>
            </a:r>
            <a:r>
              <a:rPr kumimoji="1" lang="en-US" sz="1800">
                <a:latin typeface="Arial Unicode MS" pitchFamily="34" charset="-128"/>
                <a:cs typeface="Times New Roman" pitchFamily="18" charset="0"/>
              </a:rPr>
              <a:t> force by the distance separating the two forces.  </a:t>
            </a:r>
          </a:p>
          <a:p>
            <a:pPr eaLnBrk="0" hangingPunct="0">
              <a:spcBef>
                <a:spcPct val="0"/>
              </a:spcBef>
              <a:buClrTx/>
              <a:buFontTx/>
              <a:buNone/>
              <a:tabLst>
                <a:tab pos="781050" algn="l"/>
              </a:tabLst>
            </a:pPr>
            <a:endParaRPr kumimoji="1" lang="en-US" sz="1800">
              <a:latin typeface="Arial Unicode MS" pitchFamily="34" charset="-128"/>
              <a:cs typeface="Times New Roman" pitchFamily="18" charset="0"/>
            </a:endParaRPr>
          </a:p>
          <a:p>
            <a:pPr eaLnBrk="0" hangingPunct="0">
              <a:spcBef>
                <a:spcPct val="0"/>
              </a:spcBef>
              <a:buClrTx/>
              <a:buFontTx/>
              <a:buNone/>
              <a:tabLst>
                <a:tab pos="781050" algn="l"/>
              </a:tabLst>
            </a:pPr>
            <a:r>
              <a:rPr kumimoji="1" lang="en-US" sz="1800">
                <a:latin typeface="Arial Unicode MS" pitchFamily="34" charset="-128"/>
                <a:cs typeface="Times New Roman" pitchFamily="18" charset="0"/>
              </a:rPr>
              <a:t>The two forces must be equal in magnitude and opposite in direction for pure rotation without translation.</a:t>
            </a:r>
          </a:p>
          <a:p>
            <a:pPr eaLnBrk="0" hangingPunct="0">
              <a:spcBef>
                <a:spcPct val="0"/>
              </a:spcBef>
              <a:buClrTx/>
              <a:buFontTx/>
              <a:buNone/>
              <a:tabLst>
                <a:tab pos="781050" algn="l"/>
              </a:tabLst>
            </a:pPr>
            <a:r>
              <a:rPr kumimoji="1" lang="en-US" sz="1600">
                <a:latin typeface="Times New Roman" pitchFamily="18" charset="0"/>
                <a:cs typeface="Times New Roman" pitchFamily="18" charset="0"/>
              </a:rPr>
              <a:t>	</a:t>
            </a:r>
          </a:p>
          <a:p>
            <a:pPr eaLnBrk="0" hangingPunct="0">
              <a:spcBef>
                <a:spcPct val="0"/>
              </a:spcBef>
              <a:buClrTx/>
              <a:buFontTx/>
              <a:buNone/>
              <a:tabLst>
                <a:tab pos="781050" algn="l"/>
              </a:tabLst>
            </a:pPr>
            <a:endParaRPr kumimoji="1" lang="en-US" sz="1600">
              <a:latin typeface="Times New Roman" pitchFamily="18" charset="0"/>
              <a:cs typeface="Times New Roman" pitchFamily="18" charset="0"/>
            </a:endParaRPr>
          </a:p>
          <a:p>
            <a:pPr eaLnBrk="0" hangingPunct="0">
              <a:spcBef>
                <a:spcPct val="0"/>
              </a:spcBef>
              <a:buClrTx/>
              <a:buFontTx/>
              <a:buNone/>
              <a:tabLst>
                <a:tab pos="781050" algn="l"/>
              </a:tabLst>
            </a:pPr>
            <a:r>
              <a:rPr kumimoji="1" lang="en-US" sz="1600">
                <a:latin typeface="Times New Roman" pitchFamily="18" charset="0"/>
                <a:cs typeface="Times New Roman" pitchFamily="18" charset="0"/>
              </a:rPr>
              <a:t>							</a:t>
            </a:r>
            <a:endParaRPr kumimoji="1" lang="en-US" sz="1600">
              <a:latin typeface="Times New Roman" pitchFamily="18" charset="0"/>
              <a:cs typeface="Times New Roman" pitchFamily="18" charset="0"/>
              <a:sym typeface="Symbol" pitchFamily="18" charset="2"/>
            </a:endParaRPr>
          </a:p>
        </p:txBody>
      </p:sp>
      <p:sp>
        <p:nvSpPr>
          <p:cNvPr id="185388" name="Rectangle 44"/>
          <p:cNvSpPr>
            <a:spLocks noChangeArrowheads="1"/>
          </p:cNvSpPr>
          <p:nvPr/>
        </p:nvSpPr>
        <p:spPr bwMode="auto">
          <a:xfrm>
            <a:off x="762000" y="1828800"/>
            <a:ext cx="3124200" cy="920750"/>
          </a:xfrm>
          <a:prstGeom prst="rect">
            <a:avLst/>
          </a:prstGeom>
          <a:noFill/>
          <a:ln w="12700" algn="ctr">
            <a:noFill/>
            <a:miter lim="800000"/>
            <a:headEnd/>
            <a:tailEnd/>
          </a:ln>
          <a:effectLst/>
        </p:spPr>
        <p:txBody>
          <a:bodyPr lIns="90488" tIns="44450" rIns="90488" bIns="44450">
            <a:spAutoFit/>
          </a:bodyPr>
          <a:lstStyle/>
          <a:p>
            <a:pPr marL="342900" indent="-342900"/>
            <a:r>
              <a:rPr kumimoji="1" lang="en-US" sz="1600" i="1"/>
              <a:t>Couple</a:t>
            </a:r>
            <a:r>
              <a:rPr kumimoji="1" lang="en-US" sz="1600"/>
              <a:t> = </a:t>
            </a:r>
            <a:r>
              <a:rPr kumimoji="1" lang="en-US" sz="1600" i="1"/>
              <a:t>Force</a:t>
            </a:r>
            <a:r>
              <a:rPr kumimoji="1" lang="en-US" sz="1600"/>
              <a:t> </a:t>
            </a:r>
            <a:r>
              <a:rPr kumimoji="1" lang="en-US" sz="1600">
                <a:sym typeface="Symbol" pitchFamily="18" charset="2"/>
              </a:rPr>
              <a:t></a:t>
            </a:r>
            <a:r>
              <a:rPr kumimoji="1" lang="en-US" sz="1600"/>
              <a:t> </a:t>
            </a:r>
            <a:r>
              <a:rPr kumimoji="1" lang="en-US" sz="1600" i="1">
                <a:sym typeface="Symbol" pitchFamily="18" charset="2"/>
              </a:rPr>
              <a:t>distance</a:t>
            </a:r>
            <a:endParaRPr kumimoji="1" lang="en-US" sz="1600">
              <a:sym typeface="Symbol" pitchFamily="18" charset="2"/>
            </a:endParaRPr>
          </a:p>
          <a:p>
            <a:pPr marL="342900" indent="-342900">
              <a:buFont typeface="Wingdings" pitchFamily="2" charset="2"/>
              <a:buNone/>
            </a:pPr>
            <a:r>
              <a:rPr kumimoji="1" lang="en-US" sz="1600" i="1">
                <a:sym typeface="Symbol" pitchFamily="18" charset="2"/>
              </a:rPr>
              <a:t>     C</a:t>
            </a:r>
            <a:r>
              <a:rPr kumimoji="1" lang="en-US" sz="1600">
                <a:sym typeface="Symbol" pitchFamily="18" charset="2"/>
              </a:rPr>
              <a:t> = </a:t>
            </a:r>
            <a:r>
              <a:rPr kumimoji="1" lang="en-US" sz="1600" i="1">
                <a:sym typeface="Symbol" pitchFamily="18" charset="2"/>
              </a:rPr>
              <a:t>F</a:t>
            </a:r>
            <a:r>
              <a:rPr kumimoji="1" lang="en-US" sz="1600">
                <a:sym typeface="Symbol" pitchFamily="18" charset="2"/>
              </a:rPr>
              <a:t> </a:t>
            </a:r>
            <a:r>
              <a:rPr kumimoji="1" lang="en-US" sz="1600"/>
              <a:t> </a:t>
            </a:r>
            <a:r>
              <a:rPr kumimoji="1" lang="en-US" sz="1600" i="1">
                <a:sym typeface="Symbol" pitchFamily="18" charset="2"/>
              </a:rPr>
              <a:t>d</a:t>
            </a:r>
          </a:p>
          <a:p>
            <a:pPr marL="342900" indent="-342900">
              <a:buFont typeface="Wingdings" pitchFamily="2" charset="2"/>
              <a:buNone/>
            </a:pPr>
            <a:r>
              <a:rPr kumimoji="1" lang="en-US" sz="1600" i="1">
                <a:sym typeface="Symbol" pitchFamily="18" charset="2"/>
              </a:rPr>
              <a:t>     Units:  foot-pounds</a:t>
            </a:r>
          </a:p>
        </p:txBody>
      </p:sp>
      <p:sp>
        <p:nvSpPr>
          <p:cNvPr id="185389" name="Rectangle 45"/>
          <p:cNvSpPr>
            <a:spLocks noChangeArrowheads="1"/>
          </p:cNvSpPr>
          <p:nvPr/>
        </p:nvSpPr>
        <p:spPr bwMode="auto">
          <a:xfrm>
            <a:off x="4419600" y="1143000"/>
            <a:ext cx="2789238" cy="301625"/>
          </a:xfrm>
          <a:prstGeom prst="rect">
            <a:avLst/>
          </a:prstGeom>
          <a:noFill/>
          <a:ln w="12700" algn="ctr">
            <a:noFill/>
            <a:miter lim="800000"/>
            <a:headEnd/>
            <a:tailEnd/>
          </a:ln>
          <a:effectLst/>
        </p:spPr>
        <p:txBody>
          <a:bodyPr lIns="90488" tIns="44450" rIns="90488" bIns="44450">
            <a:spAutoFit/>
          </a:bodyPr>
          <a:lstStyle/>
          <a:p>
            <a:pPr marL="342900" indent="-342900">
              <a:buFont typeface="Wingdings" pitchFamily="2" charset="2"/>
              <a:buNone/>
            </a:pPr>
            <a:r>
              <a:rPr kumimoji="1" lang="en-US" sz="1400"/>
              <a:t>    Two forces creating a couple</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7154" name="Rectangle 2"/>
          <p:cNvSpPr>
            <a:spLocks noGrp="1" noChangeArrowheads="1"/>
          </p:cNvSpPr>
          <p:nvPr>
            <p:ph type="title"/>
          </p:nvPr>
        </p:nvSpPr>
        <p:spPr>
          <a:xfrm>
            <a:off x="1828800" y="304800"/>
            <a:ext cx="6096000" cy="1143000"/>
          </a:xfrm>
        </p:spPr>
        <p:txBody>
          <a:bodyPr/>
          <a:lstStyle/>
          <a:p>
            <a:r>
              <a:rPr lang="en-US"/>
              <a:t>Static Equilibrium </a:t>
            </a:r>
          </a:p>
        </p:txBody>
      </p:sp>
      <p:sp>
        <p:nvSpPr>
          <p:cNvPr id="177155" name="Rectangle 3"/>
          <p:cNvSpPr>
            <a:spLocks noGrp="1" noChangeArrowheads="1"/>
          </p:cNvSpPr>
          <p:nvPr>
            <p:ph type="body" idx="1"/>
          </p:nvPr>
        </p:nvSpPr>
        <p:spPr>
          <a:xfrm>
            <a:off x="762000" y="1600200"/>
            <a:ext cx="7772400" cy="4114800"/>
          </a:xfrm>
        </p:spPr>
        <p:txBody>
          <a:bodyPr/>
          <a:lstStyle/>
          <a:p>
            <a:pPr>
              <a:lnSpc>
                <a:spcPct val="90000"/>
              </a:lnSpc>
              <a:buFont typeface="Wingdings" pitchFamily="2" charset="2"/>
              <a:buNone/>
            </a:pPr>
            <a:r>
              <a:rPr lang="en-US" dirty="0"/>
              <a:t>If an object is neither </a:t>
            </a:r>
            <a:r>
              <a:rPr lang="en-US" u="sng" dirty="0"/>
              <a:t>accelerating</a:t>
            </a:r>
            <a:r>
              <a:rPr lang="en-US" dirty="0"/>
              <a:t> or </a:t>
            </a:r>
            <a:r>
              <a:rPr lang="en-US" u="sng" dirty="0"/>
              <a:t>decelerating</a:t>
            </a:r>
            <a:r>
              <a:rPr lang="en-US" dirty="0"/>
              <a:t> then it is because the following 2 conditions are met:</a:t>
            </a:r>
          </a:p>
          <a:p>
            <a:pPr>
              <a:lnSpc>
                <a:spcPct val="90000"/>
              </a:lnSpc>
              <a:buFont typeface="Wingdings" pitchFamily="2" charset="2"/>
              <a:buNone/>
            </a:pPr>
            <a:endParaRPr lang="en-US" dirty="0"/>
          </a:p>
          <a:p>
            <a:pPr lvl="2">
              <a:lnSpc>
                <a:spcPct val="90000"/>
              </a:lnSpc>
            </a:pPr>
            <a:r>
              <a:rPr lang="en-US" sz="2000" dirty="0"/>
              <a:t>Sum of the forces = </a:t>
            </a:r>
            <a:r>
              <a:rPr lang="en-US" sz="2000" dirty="0" smtClean="0"/>
              <a:t>0 </a:t>
            </a:r>
            <a:endParaRPr lang="en-US" sz="2000" dirty="0"/>
          </a:p>
          <a:p>
            <a:pPr lvl="2">
              <a:lnSpc>
                <a:spcPct val="90000"/>
              </a:lnSpc>
            </a:pPr>
            <a:r>
              <a:rPr lang="en-US" sz="2000" dirty="0"/>
              <a:t>Sum of the moments = 0</a:t>
            </a:r>
          </a:p>
          <a:p>
            <a:pPr>
              <a:lnSpc>
                <a:spcPct val="90000"/>
              </a:lnSpc>
            </a:pPr>
            <a:endParaRPr lang="en-US" sz="2400" dirty="0"/>
          </a:p>
        </p:txBody>
      </p:sp>
      <p:graphicFrame>
        <p:nvGraphicFramePr>
          <p:cNvPr id="159745" name="Object 1"/>
          <p:cNvGraphicFramePr>
            <a:graphicFrameLocks noChangeAspect="1"/>
          </p:cNvGraphicFramePr>
          <p:nvPr/>
        </p:nvGraphicFramePr>
        <p:xfrm>
          <a:off x="1295400" y="4876800"/>
          <a:ext cx="1219200" cy="579438"/>
        </p:xfrm>
        <a:graphic>
          <a:graphicData uri="http://schemas.openxmlformats.org/presentationml/2006/ole">
            <p:oleObj spid="_x0000_s159745" name="Equation" r:id="rId3" imgW="583947" imgH="279279" progId="Equation.3">
              <p:embed/>
            </p:oleObj>
          </a:graphicData>
        </a:graphic>
      </p:graphicFrame>
      <p:graphicFrame>
        <p:nvGraphicFramePr>
          <p:cNvPr id="159746" name="Object 2"/>
          <p:cNvGraphicFramePr>
            <a:graphicFrameLocks noChangeAspect="1"/>
          </p:cNvGraphicFramePr>
          <p:nvPr/>
        </p:nvGraphicFramePr>
        <p:xfrm>
          <a:off x="3276600" y="4876800"/>
          <a:ext cx="1295400" cy="577850"/>
        </p:xfrm>
        <a:graphic>
          <a:graphicData uri="http://schemas.openxmlformats.org/presentationml/2006/ole">
            <p:oleObj spid="_x0000_s159746" r:id="rId4" imgW="622030" imgH="279279" progId="Equation.3">
              <p:embed/>
            </p:oleObj>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Grp="1" noChangeArrowheads="1"/>
          </p:cNvSpPr>
          <p:nvPr>
            <p:ph type="title"/>
          </p:nvPr>
        </p:nvSpPr>
        <p:spPr>
          <a:xfrm>
            <a:off x="685800" y="228600"/>
            <a:ext cx="7772400" cy="1143000"/>
          </a:xfrm>
        </p:spPr>
        <p:txBody>
          <a:bodyPr/>
          <a:lstStyle/>
          <a:p>
            <a:r>
              <a:rPr lang="en-US"/>
              <a:t>Hydrostatic Pressure </a:t>
            </a:r>
          </a:p>
        </p:txBody>
      </p:sp>
      <p:sp>
        <p:nvSpPr>
          <p:cNvPr id="207875" name="Rectangle 3"/>
          <p:cNvSpPr>
            <a:spLocks noGrp="1" noChangeArrowheads="1"/>
          </p:cNvSpPr>
          <p:nvPr>
            <p:ph type="body" idx="1"/>
          </p:nvPr>
        </p:nvSpPr>
        <p:spPr>
          <a:xfrm>
            <a:off x="685800" y="1143000"/>
            <a:ext cx="7772400" cy="4114800"/>
          </a:xfrm>
        </p:spPr>
        <p:txBody>
          <a:bodyPr/>
          <a:lstStyle/>
          <a:p>
            <a:r>
              <a:rPr lang="en-US"/>
              <a:t>“Pressure” is the amount of force applied to a given area (p=F/A)</a:t>
            </a:r>
          </a:p>
          <a:p>
            <a:r>
              <a:rPr lang="en-US"/>
              <a:t>In English units it is pounds/sq. ft. or pounds/sq. in., or “psi”</a:t>
            </a:r>
          </a:p>
        </p:txBody>
      </p:sp>
      <p:pic>
        <p:nvPicPr>
          <p:cNvPr id="207876" name="Picture 4" descr="seawolf"/>
          <p:cNvPicPr>
            <a:picLocks noChangeAspect="1" noChangeArrowheads="1"/>
          </p:cNvPicPr>
          <p:nvPr/>
        </p:nvPicPr>
        <p:blipFill>
          <a:blip r:embed="rId2" cstate="print"/>
          <a:srcRect/>
          <a:stretch>
            <a:fillRect/>
          </a:stretch>
        </p:blipFill>
        <p:spPr bwMode="auto">
          <a:xfrm>
            <a:off x="4000500" y="3373438"/>
            <a:ext cx="5143500" cy="3484562"/>
          </a:xfrm>
          <a:prstGeom prst="rect">
            <a:avLst/>
          </a:prstGeom>
          <a:noFill/>
        </p:spPr>
      </p:pic>
      <p:sp>
        <p:nvSpPr>
          <p:cNvPr id="207877" name="Text Box 5"/>
          <p:cNvSpPr txBox="1">
            <a:spLocks noChangeArrowheads="1"/>
          </p:cNvSpPr>
          <p:nvPr/>
        </p:nvSpPr>
        <p:spPr bwMode="auto">
          <a:xfrm>
            <a:off x="593725" y="3597275"/>
            <a:ext cx="3292475" cy="1066800"/>
          </a:xfrm>
          <a:prstGeom prst="rect">
            <a:avLst/>
          </a:prstGeom>
          <a:noFill/>
          <a:ln w="9525">
            <a:noFill/>
            <a:miter lim="800000"/>
            <a:headEnd/>
            <a:tailEnd/>
          </a:ln>
          <a:effectLst/>
        </p:spPr>
        <p:txBody>
          <a:bodyPr>
            <a:spAutoFit/>
          </a:bodyPr>
          <a:lstStyle/>
          <a:p>
            <a:pPr eaLnBrk="0" hangingPunct="0">
              <a:spcBef>
                <a:spcPct val="0"/>
              </a:spcBef>
              <a:buClrTx/>
              <a:buFontTx/>
              <a:buNone/>
            </a:pPr>
            <a:r>
              <a:rPr lang="en-US" sz="3200"/>
              <a:t>Air pressure is ~ 15 psi.</a:t>
            </a:r>
          </a:p>
        </p:txBody>
      </p:sp>
      <p:sp>
        <p:nvSpPr>
          <p:cNvPr id="207878" name="Text Box 6"/>
          <p:cNvSpPr txBox="1">
            <a:spLocks noChangeArrowheads="1"/>
          </p:cNvSpPr>
          <p:nvPr/>
        </p:nvSpPr>
        <p:spPr bwMode="auto">
          <a:xfrm>
            <a:off x="593725" y="4816475"/>
            <a:ext cx="3216275" cy="1554163"/>
          </a:xfrm>
          <a:prstGeom prst="rect">
            <a:avLst/>
          </a:prstGeom>
          <a:noFill/>
          <a:ln w="9525">
            <a:noFill/>
            <a:miter lim="800000"/>
            <a:headEnd/>
            <a:tailEnd/>
          </a:ln>
          <a:effectLst/>
        </p:spPr>
        <p:txBody>
          <a:bodyPr>
            <a:spAutoFit/>
          </a:bodyPr>
          <a:lstStyle/>
          <a:p>
            <a:pPr eaLnBrk="0" hangingPunct="0">
              <a:spcBef>
                <a:spcPct val="0"/>
              </a:spcBef>
              <a:buClrTx/>
              <a:buFontTx/>
              <a:buNone/>
            </a:pPr>
            <a:r>
              <a:rPr lang="en-US" sz="3200"/>
              <a:t>At 440 ft below sea level it is ~ 195 psi!</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2"/>
          <p:cNvSpPr>
            <a:spLocks noChangeArrowheads="1"/>
          </p:cNvSpPr>
          <p:nvPr/>
        </p:nvSpPr>
        <p:spPr bwMode="auto">
          <a:xfrm>
            <a:off x="152400" y="1447800"/>
            <a:ext cx="8991600" cy="4972050"/>
          </a:xfrm>
          <a:prstGeom prst="rect">
            <a:avLst/>
          </a:prstGeom>
          <a:noFill/>
          <a:ln w="9525">
            <a:noFill/>
            <a:miter lim="800000"/>
            <a:headEnd/>
            <a:tailEnd/>
          </a:ln>
          <a:effectLst/>
        </p:spPr>
        <p:txBody>
          <a:bodyPr>
            <a:spAutoFit/>
          </a:bodyPr>
          <a:lstStyle/>
          <a:p>
            <a:pPr eaLnBrk="0" hangingPunct="0">
              <a:spcBef>
                <a:spcPct val="0"/>
              </a:spcBef>
              <a:buClrTx/>
              <a:buFontTx/>
              <a:buNone/>
            </a:pPr>
            <a:r>
              <a:rPr lang="en-US" dirty="0"/>
              <a:t>If an object is floating in water and the object and water are both at rest, then the pressure exerted by the water on the object is referred to as hydrostatic pressure and is defined as:</a:t>
            </a:r>
          </a:p>
          <a:p>
            <a:pPr eaLnBrk="0" hangingPunct="0">
              <a:spcBef>
                <a:spcPct val="0"/>
              </a:spcBef>
              <a:buClrTx/>
              <a:buFontTx/>
              <a:buNone/>
            </a:pPr>
            <a:endParaRPr lang="en-US" sz="2000" dirty="0"/>
          </a:p>
          <a:p>
            <a:pPr eaLnBrk="0" hangingPunct="0">
              <a:spcBef>
                <a:spcPct val="0"/>
              </a:spcBef>
              <a:buClrTx/>
              <a:buFontTx/>
              <a:buNone/>
            </a:pPr>
            <a:r>
              <a:rPr lang="en-US" dirty="0" err="1"/>
              <a:t>P</a:t>
            </a:r>
            <a:r>
              <a:rPr lang="en-US" baseline="-25000" dirty="0" err="1"/>
              <a:t>hyd</a:t>
            </a:r>
            <a:r>
              <a:rPr lang="en-US" dirty="0"/>
              <a:t> = </a:t>
            </a:r>
            <a:r>
              <a:rPr lang="en-US" dirty="0">
                <a:sym typeface="Symbol" pitchFamily="18" charset="2"/>
              </a:rPr>
              <a:t></a:t>
            </a:r>
            <a:r>
              <a:rPr lang="en-US" dirty="0" err="1">
                <a:sym typeface="Symbol" pitchFamily="18" charset="2"/>
              </a:rPr>
              <a:t>gz</a:t>
            </a:r>
            <a:r>
              <a:rPr lang="en-US" dirty="0">
                <a:sym typeface="Symbol" pitchFamily="18" charset="2"/>
              </a:rPr>
              <a:t>  where   =  water density (lb-s</a:t>
            </a:r>
            <a:r>
              <a:rPr lang="en-US" baseline="30000" dirty="0">
                <a:sym typeface="Symbol" pitchFamily="18" charset="2"/>
              </a:rPr>
              <a:t>2</a:t>
            </a:r>
            <a:r>
              <a:rPr lang="en-US" dirty="0">
                <a:sym typeface="Symbol" pitchFamily="18" charset="2"/>
              </a:rPr>
              <a:t>/ft</a:t>
            </a:r>
            <a:r>
              <a:rPr lang="en-US" baseline="30000" dirty="0">
                <a:sym typeface="Symbol" pitchFamily="18" charset="2"/>
              </a:rPr>
              <a:t>4</a:t>
            </a:r>
            <a:r>
              <a:rPr lang="en-US" dirty="0">
                <a:sym typeface="Symbol" pitchFamily="18" charset="2"/>
              </a:rPr>
              <a:t>)  </a:t>
            </a:r>
            <a:endParaRPr lang="en-US" dirty="0"/>
          </a:p>
          <a:p>
            <a:pPr eaLnBrk="0" hangingPunct="0">
              <a:spcBef>
                <a:spcPct val="0"/>
              </a:spcBef>
              <a:buClrTx/>
              <a:buFontTx/>
              <a:buNone/>
            </a:pPr>
            <a:r>
              <a:rPr lang="en-US" dirty="0"/>
              <a:t>                               g =  acceleration of gravity (ft/s</a:t>
            </a:r>
            <a:r>
              <a:rPr lang="en-US" baseline="30000" dirty="0"/>
              <a:t>2</a:t>
            </a:r>
            <a:r>
              <a:rPr lang="en-US" dirty="0"/>
              <a:t>)</a:t>
            </a:r>
          </a:p>
          <a:p>
            <a:pPr eaLnBrk="0" hangingPunct="0">
              <a:spcBef>
                <a:spcPct val="0"/>
              </a:spcBef>
              <a:buClrTx/>
              <a:buFontTx/>
              <a:buNone/>
            </a:pPr>
            <a:r>
              <a:rPr lang="en-US" dirty="0"/>
              <a:t>			   z  =  depth of object below the</a:t>
            </a:r>
          </a:p>
          <a:p>
            <a:pPr eaLnBrk="0" hangingPunct="0">
              <a:spcBef>
                <a:spcPct val="0"/>
              </a:spcBef>
              <a:buClrTx/>
              <a:buFontTx/>
              <a:buNone/>
            </a:pPr>
            <a:r>
              <a:rPr lang="en-US" dirty="0"/>
              <a:t>                                       water’s surface (ft)</a:t>
            </a:r>
          </a:p>
          <a:p>
            <a:pPr eaLnBrk="0" hangingPunct="0">
              <a:spcBef>
                <a:spcPct val="0"/>
              </a:spcBef>
              <a:buClrTx/>
              <a:buFontTx/>
              <a:buNone/>
            </a:pPr>
            <a:r>
              <a:rPr lang="en-US" sz="2000" dirty="0"/>
              <a:t>			</a:t>
            </a:r>
          </a:p>
          <a:p>
            <a:pPr eaLnBrk="0" hangingPunct="0">
              <a:spcBef>
                <a:spcPct val="0"/>
              </a:spcBef>
              <a:buClrTx/>
              <a:buFontTx/>
              <a:buNone/>
            </a:pPr>
            <a:r>
              <a:rPr lang="en-US" dirty="0"/>
              <a:t>Hydrostatic pressure acting over an area (A) results in a Hydrostatic Force where </a:t>
            </a:r>
            <a:r>
              <a:rPr lang="en-US" dirty="0" err="1"/>
              <a:t>F</a:t>
            </a:r>
            <a:r>
              <a:rPr lang="en-US" baseline="-25000" dirty="0" err="1"/>
              <a:t>hyd</a:t>
            </a:r>
            <a:r>
              <a:rPr lang="en-US" dirty="0"/>
              <a:t> = </a:t>
            </a:r>
            <a:r>
              <a:rPr lang="en-US" dirty="0" err="1"/>
              <a:t>P</a:t>
            </a:r>
            <a:r>
              <a:rPr lang="en-US" baseline="-25000" dirty="0" err="1"/>
              <a:t>hyd</a:t>
            </a:r>
            <a:r>
              <a:rPr lang="en-US" dirty="0"/>
              <a:t> A.</a:t>
            </a:r>
            <a:endParaRPr lang="en-US" dirty="0">
              <a:latin typeface="Times New Roman" pitchFamily="18" charset="0"/>
            </a:endParaRPr>
          </a:p>
        </p:txBody>
      </p:sp>
      <p:sp>
        <p:nvSpPr>
          <p:cNvPr id="208899" name="Rectangle 3"/>
          <p:cNvSpPr>
            <a:spLocks noChangeArrowheads="1"/>
          </p:cNvSpPr>
          <p:nvPr/>
        </p:nvSpPr>
        <p:spPr bwMode="auto">
          <a:xfrm>
            <a:off x="0" y="0"/>
            <a:ext cx="9144000" cy="1143000"/>
          </a:xfrm>
          <a:prstGeom prst="rect">
            <a:avLst/>
          </a:prstGeom>
          <a:noFill/>
          <a:ln w="9525">
            <a:noFill/>
            <a:miter lim="800000"/>
            <a:headEnd/>
            <a:tailEnd/>
          </a:ln>
          <a:effectLst/>
        </p:spPr>
        <p:txBody>
          <a:bodyPr lIns="91435" tIns="45718" rIns="91435" bIns="45718" anchor="ctr"/>
          <a:lstStyle/>
          <a:p>
            <a:pPr algn="ctr">
              <a:lnSpc>
                <a:spcPct val="70000"/>
              </a:lnSpc>
              <a:spcBef>
                <a:spcPct val="0"/>
              </a:spcBef>
              <a:buClrTx/>
              <a:buFontTx/>
              <a:buNone/>
            </a:pPr>
            <a:r>
              <a:rPr lang="en-US" sz="4000" b="1" dirty="0"/>
              <a:t>Hydrostatic Pressure &amp; Force </a:t>
            </a:r>
          </a:p>
        </p:txBody>
      </p:sp>
      <p:sp>
        <p:nvSpPr>
          <p:cNvPr id="208900" name="Rectangle 4"/>
          <p:cNvSpPr>
            <a:spLocks noChangeArrowheads="1"/>
          </p:cNvSpPr>
          <p:nvPr/>
        </p:nvSpPr>
        <p:spPr bwMode="auto">
          <a:xfrm>
            <a:off x="4281488" y="3290888"/>
            <a:ext cx="9144000" cy="0"/>
          </a:xfrm>
          <a:prstGeom prst="rect">
            <a:avLst/>
          </a:prstGeom>
          <a:noFill/>
          <a:ln w="9525">
            <a:noFill/>
            <a:miter lim="800000"/>
            <a:headEnd/>
            <a:tailEnd/>
          </a:ln>
          <a:effectLst/>
        </p:spPr>
        <p:txBody>
          <a:bodyPr>
            <a:spAutoFit/>
          </a:bodyPr>
          <a:lstStyle/>
          <a:p>
            <a:endParaRPr lang="en-US"/>
          </a:p>
        </p:txBody>
      </p:sp>
      <p:sp>
        <p:nvSpPr>
          <p:cNvPr id="208901" name="Rectangle 5"/>
          <p:cNvSpPr>
            <a:spLocks noChangeArrowheads="1"/>
          </p:cNvSpPr>
          <p:nvPr/>
        </p:nvSpPr>
        <p:spPr bwMode="auto">
          <a:xfrm>
            <a:off x="4262438" y="3290888"/>
            <a:ext cx="9144000" cy="0"/>
          </a:xfrm>
          <a:prstGeom prst="rect">
            <a:avLst/>
          </a:prstGeom>
          <a:noFill/>
          <a:ln w="9525">
            <a:noFill/>
            <a:miter lim="800000"/>
            <a:headEnd/>
            <a:tailEnd/>
          </a:ln>
          <a:effectLst/>
        </p:spPr>
        <p:txBody>
          <a:bodyPr>
            <a:spAutoFit/>
          </a:bodyPr>
          <a:lstStyle/>
          <a:p>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2"/>
          <p:cNvSpPr>
            <a:spLocks noChangeArrowheads="1"/>
          </p:cNvSpPr>
          <p:nvPr/>
        </p:nvSpPr>
        <p:spPr bwMode="auto">
          <a:xfrm>
            <a:off x="1066800" y="228600"/>
            <a:ext cx="7620000" cy="1143000"/>
          </a:xfrm>
          <a:prstGeom prst="rect">
            <a:avLst/>
          </a:prstGeom>
          <a:noFill/>
          <a:ln w="9525">
            <a:noFill/>
            <a:miter lim="800000"/>
            <a:headEnd/>
            <a:tailEnd/>
          </a:ln>
          <a:effectLst/>
        </p:spPr>
        <p:txBody>
          <a:bodyPr lIns="91435" tIns="45718" rIns="91435" bIns="45718" anchor="ctr"/>
          <a:lstStyle/>
          <a:p>
            <a:pPr algn="ctr">
              <a:lnSpc>
                <a:spcPct val="70000"/>
              </a:lnSpc>
              <a:spcBef>
                <a:spcPct val="0"/>
              </a:spcBef>
              <a:buClrTx/>
              <a:buFontTx/>
              <a:buNone/>
            </a:pPr>
            <a:r>
              <a:rPr lang="en-US" sz="3600" b="1" dirty="0"/>
              <a:t>The Mathematical First, Second and Third Moments </a:t>
            </a:r>
            <a:endParaRPr lang="en-US" sz="4800" b="1" dirty="0">
              <a:latin typeface="Arial Narrow" pitchFamily="34" charset="0"/>
            </a:endParaRPr>
          </a:p>
        </p:txBody>
      </p:sp>
      <p:sp>
        <p:nvSpPr>
          <p:cNvPr id="209923" name="Rectangle 3"/>
          <p:cNvSpPr>
            <a:spLocks noChangeArrowheads="1"/>
          </p:cNvSpPr>
          <p:nvPr/>
        </p:nvSpPr>
        <p:spPr bwMode="auto">
          <a:xfrm>
            <a:off x="304800" y="1828800"/>
            <a:ext cx="8839200" cy="1493838"/>
          </a:xfrm>
          <a:prstGeom prst="rect">
            <a:avLst/>
          </a:prstGeom>
          <a:noFill/>
          <a:ln w="9525">
            <a:noFill/>
            <a:miter lim="800000"/>
            <a:headEnd/>
            <a:tailEnd/>
          </a:ln>
          <a:effectLst/>
        </p:spPr>
        <p:txBody>
          <a:bodyPr>
            <a:spAutoFit/>
          </a:bodyPr>
          <a:lstStyle/>
          <a:p>
            <a:pPr eaLnBrk="0" hangingPunct="0">
              <a:spcBef>
                <a:spcPct val="0"/>
              </a:spcBef>
              <a:buClrTx/>
              <a:buFontTx/>
              <a:buChar char="•"/>
            </a:pPr>
            <a:r>
              <a:rPr lang="en-US" sz="3200" b="1" dirty="0"/>
              <a:t>  </a:t>
            </a:r>
            <a:r>
              <a:rPr lang="en-US" dirty="0"/>
              <a:t>These integrals are used in mathematical</a:t>
            </a:r>
          </a:p>
          <a:p>
            <a:pPr eaLnBrk="0" hangingPunct="0">
              <a:spcBef>
                <a:spcPct val="0"/>
              </a:spcBef>
              <a:buClrTx/>
              <a:buFontTx/>
              <a:buNone/>
            </a:pPr>
            <a:r>
              <a:rPr lang="en-US" dirty="0"/>
              <a:t>    descriptions of physical problems</a:t>
            </a:r>
            <a:endParaRPr lang="en-US" sz="3200" dirty="0"/>
          </a:p>
          <a:p>
            <a:pPr eaLnBrk="0" hangingPunct="0">
              <a:spcBef>
                <a:spcPct val="0"/>
              </a:spcBef>
              <a:buClrTx/>
              <a:buFontTx/>
              <a:buChar char="•"/>
            </a:pPr>
            <a:endParaRPr lang="en-US" sz="3200" b="1" dirty="0"/>
          </a:p>
        </p:txBody>
      </p:sp>
      <p:graphicFrame>
        <p:nvGraphicFramePr>
          <p:cNvPr id="209924" name="Object 4"/>
          <p:cNvGraphicFramePr>
            <a:graphicFrameLocks noChangeAspect="1"/>
          </p:cNvGraphicFramePr>
          <p:nvPr/>
        </p:nvGraphicFramePr>
        <p:xfrm>
          <a:off x="735013" y="3657600"/>
          <a:ext cx="1155700" cy="2376488"/>
        </p:xfrm>
        <a:graphic>
          <a:graphicData uri="http://schemas.openxmlformats.org/presentationml/2006/ole">
            <p:oleObj spid="_x0000_s209924" name="Equation" r:id="rId3" imgW="444240" imgH="914400" progId="Equation.3">
              <p:embed/>
            </p:oleObj>
          </a:graphicData>
        </a:graphic>
      </p:graphicFrame>
      <p:sp>
        <p:nvSpPr>
          <p:cNvPr id="209925" name="Text Box 5"/>
          <p:cNvSpPr txBox="1">
            <a:spLocks noChangeArrowheads="1"/>
          </p:cNvSpPr>
          <p:nvPr/>
        </p:nvSpPr>
        <p:spPr bwMode="auto">
          <a:xfrm>
            <a:off x="3468688" y="3657600"/>
            <a:ext cx="5675312" cy="2528888"/>
          </a:xfrm>
          <a:prstGeom prst="rect">
            <a:avLst/>
          </a:prstGeom>
          <a:noFill/>
          <a:ln w="9525">
            <a:noFill/>
            <a:miter lim="800000"/>
            <a:headEnd/>
            <a:tailEnd/>
          </a:ln>
          <a:effectLst/>
        </p:spPr>
        <p:txBody>
          <a:bodyPr wrap="none">
            <a:spAutoFit/>
          </a:bodyPr>
          <a:lstStyle/>
          <a:p>
            <a:pPr eaLnBrk="0" hangingPunct="0">
              <a:spcBef>
                <a:spcPct val="0"/>
              </a:spcBef>
              <a:buClrTx/>
              <a:buFontTx/>
              <a:buNone/>
            </a:pPr>
            <a:r>
              <a:rPr lang="en-US" sz="3200" u="sng"/>
              <a:t>Where:</a:t>
            </a:r>
          </a:p>
          <a:p>
            <a:pPr eaLnBrk="0" hangingPunct="0">
              <a:spcBef>
                <a:spcPct val="0"/>
              </a:spcBef>
              <a:buClrTx/>
              <a:buFontTx/>
              <a:buNone/>
            </a:pPr>
            <a:r>
              <a:rPr lang="en-US" sz="3200"/>
              <a:t>s = some distance</a:t>
            </a:r>
          </a:p>
          <a:p>
            <a:pPr eaLnBrk="0" hangingPunct="0">
              <a:spcBef>
                <a:spcPct val="0"/>
              </a:spcBef>
              <a:buClrTx/>
              <a:buFontTx/>
              <a:buNone/>
            </a:pPr>
            <a:r>
              <a:rPr lang="en-US" sz="3200"/>
              <a:t>db = some differential property</a:t>
            </a:r>
          </a:p>
          <a:p>
            <a:pPr eaLnBrk="0" hangingPunct="0">
              <a:spcBef>
                <a:spcPct val="0"/>
              </a:spcBef>
              <a:buClrTx/>
              <a:buFontTx/>
              <a:buNone/>
            </a:pPr>
            <a:r>
              <a:rPr lang="en-US" sz="3200"/>
              <a:t>           </a:t>
            </a:r>
          </a:p>
          <a:p>
            <a:pPr eaLnBrk="0" hangingPunct="0">
              <a:spcBef>
                <a:spcPct val="0"/>
              </a:spcBef>
              <a:buClrTx/>
              <a:buFontTx/>
              <a:buNone/>
            </a:pPr>
            <a:r>
              <a:rPr lang="en-US" sz="3200"/>
              <a:t>        = summation</a:t>
            </a:r>
          </a:p>
        </p:txBody>
      </p:sp>
      <p:graphicFrame>
        <p:nvGraphicFramePr>
          <p:cNvPr id="209926" name="Object 6"/>
          <p:cNvGraphicFramePr>
            <a:graphicFrameLocks noChangeAspect="1"/>
          </p:cNvGraphicFramePr>
          <p:nvPr/>
        </p:nvGraphicFramePr>
        <p:xfrm>
          <a:off x="2974975" y="5638800"/>
          <a:ext cx="1447800" cy="650875"/>
        </p:xfrm>
        <a:graphic>
          <a:graphicData uri="http://schemas.openxmlformats.org/presentationml/2006/ole">
            <p:oleObj spid="_x0000_s209926" name="Equation" r:id="rId4" imgW="1015920" imgH="457200" progId="Equation.3">
              <p:embed/>
            </p:oleObj>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Rectangle 2"/>
          <p:cNvSpPr>
            <a:spLocks noChangeArrowheads="1"/>
          </p:cNvSpPr>
          <p:nvPr/>
        </p:nvSpPr>
        <p:spPr bwMode="auto">
          <a:xfrm>
            <a:off x="762000" y="76200"/>
            <a:ext cx="7696200" cy="1143000"/>
          </a:xfrm>
          <a:prstGeom prst="rect">
            <a:avLst/>
          </a:prstGeom>
          <a:noFill/>
          <a:ln w="9525">
            <a:noFill/>
            <a:miter lim="800000"/>
            <a:headEnd/>
            <a:tailEnd/>
          </a:ln>
          <a:effectLst/>
        </p:spPr>
        <p:txBody>
          <a:bodyPr lIns="91435" tIns="45718" rIns="91435" bIns="45718" anchor="ctr"/>
          <a:lstStyle/>
          <a:p>
            <a:pPr algn="ctr">
              <a:lnSpc>
                <a:spcPct val="70000"/>
              </a:lnSpc>
              <a:spcBef>
                <a:spcPct val="0"/>
              </a:spcBef>
              <a:buClrTx/>
              <a:buFontTx/>
              <a:buNone/>
            </a:pPr>
            <a:r>
              <a:rPr lang="en-US" sz="3600"/>
              <a:t>The Mathematical First and Second Moments </a:t>
            </a:r>
            <a:endParaRPr lang="en-US" sz="4800" b="1">
              <a:latin typeface="Arial Narrow" pitchFamily="34" charset="0"/>
            </a:endParaRPr>
          </a:p>
        </p:txBody>
      </p:sp>
      <p:graphicFrame>
        <p:nvGraphicFramePr>
          <p:cNvPr id="210947" name="Object 3"/>
          <p:cNvGraphicFramePr>
            <a:graphicFrameLocks noChangeAspect="1"/>
          </p:cNvGraphicFramePr>
          <p:nvPr/>
        </p:nvGraphicFramePr>
        <p:xfrm>
          <a:off x="5867400" y="3657600"/>
          <a:ext cx="2268538" cy="2590800"/>
        </p:xfrm>
        <a:graphic>
          <a:graphicData uri="http://schemas.openxmlformats.org/presentationml/2006/ole">
            <p:oleObj spid="_x0000_s210947" name="Equation" r:id="rId3" imgW="888840" imgH="1015920" progId="Equation.3">
              <p:embed/>
            </p:oleObj>
          </a:graphicData>
        </a:graphic>
      </p:graphicFrame>
      <p:sp>
        <p:nvSpPr>
          <p:cNvPr id="210948" name="Rectangle 4"/>
          <p:cNvSpPr>
            <a:spLocks noChangeArrowheads="1"/>
          </p:cNvSpPr>
          <p:nvPr/>
        </p:nvSpPr>
        <p:spPr bwMode="auto">
          <a:xfrm>
            <a:off x="533400" y="2209800"/>
            <a:ext cx="7713971" cy="1261884"/>
          </a:xfrm>
          <a:prstGeom prst="rect">
            <a:avLst/>
          </a:prstGeom>
          <a:noFill/>
          <a:ln w="9525">
            <a:noFill/>
            <a:miter lim="800000"/>
            <a:headEnd/>
            <a:tailEnd/>
          </a:ln>
          <a:effectLst/>
        </p:spPr>
        <p:txBody>
          <a:bodyPr wrap="none">
            <a:spAutoFit/>
          </a:bodyPr>
          <a:lstStyle/>
          <a:p>
            <a:pPr eaLnBrk="0" hangingPunct="0">
              <a:spcBef>
                <a:spcPct val="0"/>
              </a:spcBef>
              <a:buClrTx/>
              <a:buFontTx/>
              <a:buChar char="•"/>
            </a:pPr>
            <a:r>
              <a:rPr lang="en-US" b="1" dirty="0"/>
              <a:t>  </a:t>
            </a:r>
            <a:r>
              <a:rPr lang="en-US" dirty="0"/>
              <a:t>In Naval Architecture:</a:t>
            </a:r>
            <a:endParaRPr lang="en-US" sz="2400" dirty="0"/>
          </a:p>
          <a:p>
            <a:pPr lvl="1" eaLnBrk="0" hangingPunct="0">
              <a:spcBef>
                <a:spcPct val="0"/>
              </a:spcBef>
              <a:buClrTx/>
              <a:buFontTx/>
              <a:buChar char="–"/>
            </a:pPr>
            <a:r>
              <a:rPr lang="en-US" sz="2400" dirty="0"/>
              <a:t>  “b” could represent length, area, volume, or mass</a:t>
            </a:r>
          </a:p>
          <a:p>
            <a:pPr lvl="1" eaLnBrk="0" hangingPunct="0">
              <a:spcBef>
                <a:spcPct val="0"/>
              </a:spcBef>
              <a:buClrTx/>
              <a:buFontTx/>
              <a:buChar char="–"/>
            </a:pPr>
            <a:r>
              <a:rPr lang="en-US" sz="2400" dirty="0"/>
              <a:t>  “s” is a length or distance</a:t>
            </a:r>
          </a:p>
        </p:txBody>
      </p:sp>
      <p:sp>
        <p:nvSpPr>
          <p:cNvPr id="210949" name="Rectangle 5"/>
          <p:cNvSpPr>
            <a:spLocks noChangeArrowheads="1"/>
          </p:cNvSpPr>
          <p:nvPr/>
        </p:nvSpPr>
        <p:spPr bwMode="auto">
          <a:xfrm>
            <a:off x="-457200" y="4038600"/>
            <a:ext cx="6170613" cy="1800225"/>
          </a:xfrm>
          <a:prstGeom prst="rect">
            <a:avLst/>
          </a:prstGeom>
          <a:noFill/>
          <a:ln w="9525">
            <a:noFill/>
            <a:miter lim="800000"/>
            <a:headEnd/>
            <a:tailEnd/>
          </a:ln>
          <a:effectLst/>
        </p:spPr>
        <p:txBody>
          <a:bodyPr wrap="none">
            <a:spAutoFit/>
          </a:bodyPr>
          <a:lstStyle/>
          <a:p>
            <a:pPr lvl="2" eaLnBrk="0" hangingPunct="0">
              <a:spcBef>
                <a:spcPct val="0"/>
              </a:spcBef>
              <a:buClrTx/>
              <a:buFont typeface="Symbol" pitchFamily="18" charset="2"/>
              <a:buChar char="®"/>
            </a:pPr>
            <a:r>
              <a:rPr lang="en-US" b="1" dirty="0"/>
              <a:t>  </a:t>
            </a:r>
            <a:r>
              <a:rPr lang="en-US" dirty="0"/>
              <a:t>First Moment of Mass    </a:t>
            </a:r>
            <a:r>
              <a:rPr lang="en-US" dirty="0">
                <a:sym typeface="Symbol" pitchFamily="18" charset="2"/>
              </a:rPr>
              <a:t></a:t>
            </a:r>
            <a:endParaRPr lang="en-US" dirty="0"/>
          </a:p>
          <a:p>
            <a:pPr lvl="2" eaLnBrk="0" hangingPunct="0">
              <a:spcBef>
                <a:spcPct val="0"/>
              </a:spcBef>
              <a:buClrTx/>
              <a:buFont typeface="Symbol" pitchFamily="18" charset="2"/>
              <a:buChar char="®"/>
            </a:pPr>
            <a:endParaRPr lang="en-US" dirty="0"/>
          </a:p>
          <a:p>
            <a:pPr lvl="2" eaLnBrk="0" hangingPunct="0">
              <a:spcBef>
                <a:spcPct val="0"/>
              </a:spcBef>
              <a:buClrTx/>
              <a:buFont typeface="Symbol" pitchFamily="18" charset="2"/>
              <a:buChar char="®"/>
            </a:pPr>
            <a:endParaRPr lang="en-US" dirty="0"/>
          </a:p>
          <a:p>
            <a:pPr lvl="2" eaLnBrk="0" hangingPunct="0">
              <a:spcBef>
                <a:spcPct val="0"/>
              </a:spcBef>
              <a:buClrTx/>
              <a:buFont typeface="Symbol" pitchFamily="18" charset="2"/>
              <a:buChar char="®"/>
            </a:pPr>
            <a:r>
              <a:rPr lang="en-US" dirty="0"/>
              <a:t>  Second Moment of Area </a:t>
            </a:r>
            <a:r>
              <a:rPr lang="en-US" dirty="0">
                <a:sym typeface="Symbol" pitchFamily="18" charset="2"/>
              </a:rPr>
              <a: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2" name="Rectangle 4"/>
          <p:cNvSpPr>
            <a:spLocks noChangeArrowheads="1"/>
          </p:cNvSpPr>
          <p:nvPr/>
        </p:nvSpPr>
        <p:spPr bwMode="auto">
          <a:xfrm>
            <a:off x="2057400" y="152400"/>
            <a:ext cx="9144000" cy="1143000"/>
          </a:xfrm>
          <a:prstGeom prst="rect">
            <a:avLst/>
          </a:prstGeom>
          <a:noFill/>
          <a:ln w="9525">
            <a:noFill/>
            <a:miter lim="800000"/>
            <a:headEnd/>
            <a:tailEnd/>
          </a:ln>
          <a:effectLst/>
        </p:spPr>
        <p:txBody>
          <a:bodyPr lIns="91435" tIns="45718" rIns="91435" bIns="45718" anchor="ctr"/>
          <a:lstStyle/>
          <a:p>
            <a:pPr>
              <a:lnSpc>
                <a:spcPct val="70000"/>
              </a:lnSpc>
              <a:spcBef>
                <a:spcPct val="0"/>
              </a:spcBef>
              <a:buClrTx/>
              <a:buFontTx/>
              <a:buNone/>
            </a:pPr>
            <a:r>
              <a:rPr lang="en-US" sz="4000" b="1" dirty="0"/>
              <a:t>Plots and Graphs </a:t>
            </a:r>
          </a:p>
        </p:txBody>
      </p:sp>
      <p:graphicFrame>
        <p:nvGraphicFramePr>
          <p:cNvPr id="89093" name="Object 5"/>
          <p:cNvGraphicFramePr>
            <a:graphicFrameLocks noChangeAspect="1"/>
          </p:cNvGraphicFramePr>
          <p:nvPr/>
        </p:nvGraphicFramePr>
        <p:xfrm>
          <a:off x="1066800" y="1524000"/>
          <a:ext cx="6781800" cy="5080000"/>
        </p:xfrm>
        <a:graphic>
          <a:graphicData uri="http://schemas.openxmlformats.org/presentationml/2006/ole">
            <p:oleObj spid="_x0000_s89093" name="Drawing" r:id="rId3" imgW="6676882" imgH="5000264" progId="">
              <p:embed/>
            </p:oleObj>
          </a:graphicData>
        </a:graphic>
      </p:graphicFrame>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2"/>
          <p:cNvSpPr>
            <a:spLocks noChangeArrowheads="1"/>
          </p:cNvSpPr>
          <p:nvPr/>
        </p:nvSpPr>
        <p:spPr bwMode="auto">
          <a:xfrm>
            <a:off x="0" y="0"/>
            <a:ext cx="9144000" cy="1143000"/>
          </a:xfrm>
          <a:prstGeom prst="rect">
            <a:avLst/>
          </a:prstGeom>
          <a:noFill/>
          <a:ln w="9525">
            <a:solidFill>
              <a:schemeClr val="tx1"/>
            </a:solidFill>
            <a:miter lim="800000"/>
            <a:headEnd/>
            <a:tailEnd/>
          </a:ln>
          <a:effectLst/>
        </p:spPr>
        <p:txBody>
          <a:bodyPr lIns="91435" tIns="45718" rIns="91435" bIns="45718" anchor="ctr"/>
          <a:lstStyle/>
          <a:p>
            <a:pPr algn="ctr">
              <a:lnSpc>
                <a:spcPct val="70000"/>
              </a:lnSpc>
              <a:spcBef>
                <a:spcPct val="0"/>
              </a:spcBef>
              <a:buClrTx/>
              <a:buFontTx/>
              <a:buNone/>
            </a:pPr>
            <a:r>
              <a:rPr lang="en-US" sz="4000" b="1" dirty="0"/>
              <a:t>Weighted Averages </a:t>
            </a:r>
            <a:endParaRPr lang="en-US" sz="4000" b="1" dirty="0">
              <a:latin typeface="Arial Narrow" pitchFamily="34" charset="0"/>
            </a:endParaRPr>
          </a:p>
        </p:txBody>
      </p:sp>
      <p:graphicFrame>
        <p:nvGraphicFramePr>
          <p:cNvPr id="211971" name="Object 3"/>
          <p:cNvGraphicFramePr>
            <a:graphicFrameLocks noChangeAspect="1"/>
          </p:cNvGraphicFramePr>
          <p:nvPr/>
        </p:nvGraphicFramePr>
        <p:xfrm>
          <a:off x="1371600" y="914400"/>
          <a:ext cx="6019800" cy="1250950"/>
        </p:xfrm>
        <a:graphic>
          <a:graphicData uri="http://schemas.openxmlformats.org/presentationml/2006/ole">
            <p:oleObj spid="_x0000_s211971" r:id="rId3" imgW="2070000" imgH="431640" progId="">
              <p:embed/>
            </p:oleObj>
          </a:graphicData>
        </a:graphic>
      </p:graphicFrame>
      <p:sp>
        <p:nvSpPr>
          <p:cNvPr id="211972" name="Rectangle 4"/>
          <p:cNvSpPr>
            <a:spLocks noChangeArrowheads="1"/>
          </p:cNvSpPr>
          <p:nvPr/>
        </p:nvSpPr>
        <p:spPr bwMode="auto">
          <a:xfrm>
            <a:off x="76200" y="2057400"/>
            <a:ext cx="9144000" cy="1143000"/>
          </a:xfrm>
          <a:prstGeom prst="rect">
            <a:avLst/>
          </a:prstGeom>
          <a:noFill/>
          <a:ln w="9525">
            <a:solidFill>
              <a:schemeClr val="tx1"/>
            </a:solidFill>
            <a:miter lim="800000"/>
            <a:headEnd/>
            <a:tailEnd/>
          </a:ln>
          <a:effectLst/>
        </p:spPr>
        <p:txBody>
          <a:bodyPr lIns="91435" tIns="45718" rIns="91435" bIns="45718" anchor="ctr"/>
          <a:lstStyle/>
          <a:p>
            <a:pPr>
              <a:lnSpc>
                <a:spcPct val="70000"/>
              </a:lnSpc>
              <a:spcBef>
                <a:spcPct val="0"/>
              </a:spcBef>
              <a:buClrTx/>
              <a:buFontTx/>
              <a:buNone/>
            </a:pPr>
            <a:r>
              <a:rPr lang="en-US" sz="3200"/>
              <a:t>In Naval Architecture, we use the simplified form:</a:t>
            </a:r>
            <a:endParaRPr lang="en-US" sz="4800" b="1">
              <a:latin typeface="Arial Narrow" pitchFamily="34" charset="0"/>
            </a:endParaRPr>
          </a:p>
        </p:txBody>
      </p:sp>
      <p:graphicFrame>
        <p:nvGraphicFramePr>
          <p:cNvPr id="211973" name="Object 5"/>
          <p:cNvGraphicFramePr>
            <a:graphicFrameLocks noChangeAspect="1"/>
          </p:cNvGraphicFramePr>
          <p:nvPr/>
        </p:nvGraphicFramePr>
        <p:xfrm>
          <a:off x="3725863" y="2933700"/>
          <a:ext cx="4275137" cy="952500"/>
        </p:xfrm>
        <a:graphic>
          <a:graphicData uri="http://schemas.openxmlformats.org/presentationml/2006/ole">
            <p:oleObj spid="_x0000_s211973" name="Equation" r:id="rId4" imgW="1930320" imgH="431640" progId="">
              <p:embed/>
            </p:oleObj>
          </a:graphicData>
        </a:graphic>
      </p:graphicFrame>
      <p:sp>
        <p:nvSpPr>
          <p:cNvPr id="211974" name="Rectangle 6"/>
          <p:cNvSpPr>
            <a:spLocks noChangeArrowheads="1"/>
          </p:cNvSpPr>
          <p:nvPr/>
        </p:nvSpPr>
        <p:spPr bwMode="auto">
          <a:xfrm>
            <a:off x="762000" y="4953000"/>
            <a:ext cx="8382000" cy="762000"/>
          </a:xfrm>
          <a:prstGeom prst="rect">
            <a:avLst/>
          </a:prstGeom>
          <a:noFill/>
          <a:ln w="9525">
            <a:solidFill>
              <a:schemeClr val="tx1"/>
            </a:solidFill>
            <a:miter lim="800000"/>
            <a:headEnd/>
            <a:tailEnd/>
          </a:ln>
          <a:effectLst/>
        </p:spPr>
        <p:txBody>
          <a:bodyPr lIns="91435" tIns="45718" rIns="91435" bIns="45718" anchor="ctr"/>
          <a:lstStyle/>
          <a:p>
            <a:pPr>
              <a:lnSpc>
                <a:spcPct val="70000"/>
              </a:lnSpc>
              <a:spcBef>
                <a:spcPct val="0"/>
              </a:spcBef>
              <a:buClrTx/>
              <a:buFontTx/>
              <a:buNone/>
            </a:pPr>
            <a:r>
              <a:rPr lang="en-US" sz="3200"/>
              <a:t/>
            </a:r>
            <a:br>
              <a:rPr lang="en-US" sz="3200"/>
            </a:br>
            <a:r>
              <a:rPr lang="en-US" sz="3200"/>
              <a:t/>
            </a:r>
            <a:br>
              <a:rPr lang="en-US" sz="3200"/>
            </a:br>
            <a:r>
              <a:rPr lang="en-US" sz="3200" u="sng"/>
              <a:t>Used to find</a:t>
            </a:r>
            <a:r>
              <a:rPr lang="en-US" sz="3200"/>
              <a:t>: </a:t>
            </a:r>
            <a:br>
              <a:rPr lang="en-US" sz="3200"/>
            </a:br>
            <a:r>
              <a:rPr lang="en-US" sz="3200"/>
              <a:t/>
            </a:r>
            <a:br>
              <a:rPr lang="en-US" sz="3200"/>
            </a:br>
            <a:r>
              <a:rPr lang="en-US" sz="3200"/>
              <a:t>Longitudinal Center of Flotation (LCF),  </a:t>
            </a:r>
            <a:br>
              <a:rPr lang="en-US" sz="3200"/>
            </a:br>
            <a:r>
              <a:rPr lang="en-US" sz="3200"/>
              <a:t/>
            </a:r>
            <a:br>
              <a:rPr lang="en-US" sz="3200"/>
            </a:br>
            <a:r>
              <a:rPr lang="en-US" sz="3200"/>
              <a:t>Longitudinal Center of Buoyancy (LCB)</a:t>
            </a:r>
            <a:br>
              <a:rPr lang="en-US" sz="3200"/>
            </a:br>
            <a:r>
              <a:rPr lang="en-US" sz="3200"/>
              <a:t/>
            </a:r>
            <a:br>
              <a:rPr lang="en-US" sz="3200"/>
            </a:br>
            <a:r>
              <a:rPr lang="en-US" sz="3200"/>
              <a:t>Centers of Gravity (LCG, TCG, VCG) </a:t>
            </a:r>
            <a:br>
              <a:rPr lang="en-US" sz="3200"/>
            </a:br>
            <a:endParaRPr lang="en-US" sz="3200"/>
          </a:p>
        </p:txBody>
      </p:sp>
      <p:graphicFrame>
        <p:nvGraphicFramePr>
          <p:cNvPr id="211975" name="Object 7"/>
          <p:cNvGraphicFramePr>
            <a:graphicFrameLocks noChangeAspect="1"/>
          </p:cNvGraphicFramePr>
          <p:nvPr>
            <p:ph/>
          </p:nvPr>
        </p:nvGraphicFramePr>
        <p:xfrm>
          <a:off x="1066800" y="2895600"/>
          <a:ext cx="1981200" cy="1001713"/>
        </p:xfrm>
        <a:graphic>
          <a:graphicData uri="http://schemas.openxmlformats.org/presentationml/2006/ole">
            <p:oleObj spid="_x0000_s211975" name="Equation" r:id="rId5" imgW="1104840" imgH="558720" progId="Equation.3">
              <p:embed/>
            </p:oleObj>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Rectangle 2"/>
          <p:cNvSpPr>
            <a:spLocks noGrp="1" noChangeArrowheads="1"/>
          </p:cNvSpPr>
          <p:nvPr>
            <p:ph type="title"/>
          </p:nvPr>
        </p:nvSpPr>
        <p:spPr>
          <a:xfrm>
            <a:off x="381000" y="76200"/>
            <a:ext cx="8534400" cy="1524000"/>
          </a:xfrm>
          <a:noFill/>
          <a:ln/>
        </p:spPr>
        <p:txBody>
          <a:bodyPr lIns="90488" tIns="44450" rIns="90488" bIns="44450"/>
          <a:lstStyle/>
          <a:p>
            <a:pPr algn="ctr"/>
            <a:r>
              <a:rPr lang="en-US"/>
              <a:t>Mathematical Moments and</a:t>
            </a:r>
            <a:br>
              <a:rPr lang="en-US"/>
            </a:br>
            <a:r>
              <a:rPr lang="en-US"/>
              <a:t> the Parallel Axis Theorem</a:t>
            </a:r>
          </a:p>
        </p:txBody>
      </p:sp>
      <p:sp>
        <p:nvSpPr>
          <p:cNvPr id="212995" name="Rectangle 3"/>
          <p:cNvSpPr>
            <a:spLocks noGrp="1" noChangeArrowheads="1"/>
          </p:cNvSpPr>
          <p:nvPr>
            <p:ph type="body" idx="1"/>
          </p:nvPr>
        </p:nvSpPr>
        <p:spPr>
          <a:xfrm>
            <a:off x="381000" y="1524000"/>
            <a:ext cx="6172200" cy="5105400"/>
          </a:xfrm>
          <a:noFill/>
          <a:ln/>
        </p:spPr>
        <p:txBody>
          <a:bodyPr lIns="90488" tIns="44450" rIns="90488" bIns="44450"/>
          <a:lstStyle/>
          <a:p>
            <a:pPr>
              <a:lnSpc>
                <a:spcPct val="160000"/>
              </a:lnSpc>
            </a:pPr>
            <a:r>
              <a:rPr lang="en-US" sz="2400"/>
              <a:t>First Moment=</a:t>
            </a:r>
            <a:r>
              <a:rPr lang="en-US" sz="2400">
                <a:latin typeface="Symbol" pitchFamily="18" charset="2"/>
              </a:rPr>
              <a:t>ò</a:t>
            </a:r>
            <a:r>
              <a:rPr lang="en-US" sz="2400"/>
              <a:t>sdm</a:t>
            </a:r>
          </a:p>
          <a:p>
            <a:pPr lvl="1">
              <a:lnSpc>
                <a:spcPct val="160000"/>
              </a:lnSpc>
            </a:pPr>
            <a:r>
              <a:rPr lang="en-US" sz="2200"/>
              <a:t>M</a:t>
            </a:r>
            <a:r>
              <a:rPr lang="en-US" sz="2200" baseline="-25000"/>
              <a:t>x</a:t>
            </a:r>
            <a:r>
              <a:rPr lang="en-US" sz="2200"/>
              <a:t>=</a:t>
            </a:r>
            <a:r>
              <a:rPr lang="en-US" sz="2200">
                <a:latin typeface="Symbol" pitchFamily="18" charset="2"/>
              </a:rPr>
              <a:t>ò</a:t>
            </a:r>
            <a:r>
              <a:rPr lang="en-US" sz="2200"/>
              <a:t>ydA; M</a:t>
            </a:r>
            <a:r>
              <a:rPr lang="en-US" sz="2200" baseline="-25000"/>
              <a:t>y</a:t>
            </a:r>
            <a:r>
              <a:rPr lang="en-US" sz="2200"/>
              <a:t>=</a:t>
            </a:r>
            <a:r>
              <a:rPr lang="en-US" sz="2200">
                <a:latin typeface="Symbol" pitchFamily="18" charset="2"/>
              </a:rPr>
              <a:t>ò</a:t>
            </a:r>
            <a:r>
              <a:rPr lang="en-US" sz="2200"/>
              <a:t>xdA; A</a:t>
            </a:r>
            <a:r>
              <a:rPr lang="en-US" sz="2200" baseline="-25000"/>
              <a:t>T</a:t>
            </a:r>
            <a:r>
              <a:rPr lang="en-US" sz="2200"/>
              <a:t>=</a:t>
            </a:r>
            <a:r>
              <a:rPr lang="en-US" sz="2200">
                <a:latin typeface="Symbol" pitchFamily="18" charset="2"/>
              </a:rPr>
              <a:t>ò</a:t>
            </a:r>
            <a:r>
              <a:rPr lang="en-US" sz="2200"/>
              <a:t>dA</a:t>
            </a:r>
          </a:p>
          <a:p>
            <a:pPr lvl="1">
              <a:lnSpc>
                <a:spcPct val="160000"/>
              </a:lnSpc>
            </a:pPr>
            <a:r>
              <a:rPr lang="en-US" sz="2200"/>
              <a:t>Centroids: </a:t>
            </a:r>
            <a:r>
              <a:rPr lang="en-US" sz="2200" i="1"/>
              <a:t>y </a:t>
            </a:r>
            <a:r>
              <a:rPr lang="en-US" sz="2200"/>
              <a:t>= M</a:t>
            </a:r>
            <a:r>
              <a:rPr lang="en-US" sz="2200" baseline="-25000"/>
              <a:t>x</a:t>
            </a:r>
            <a:r>
              <a:rPr lang="en-US" sz="2200"/>
              <a:t>/A</a:t>
            </a:r>
            <a:r>
              <a:rPr lang="en-US" sz="2200" baseline="-25000"/>
              <a:t>T </a:t>
            </a:r>
            <a:r>
              <a:rPr lang="en-US" sz="2200"/>
              <a:t>:</a:t>
            </a:r>
            <a:r>
              <a:rPr lang="en-US" sz="2200" i="1"/>
              <a:t> x </a:t>
            </a:r>
            <a:r>
              <a:rPr lang="en-US" sz="2200"/>
              <a:t>= M</a:t>
            </a:r>
            <a:r>
              <a:rPr lang="en-US" sz="2200" baseline="-25000"/>
              <a:t>y</a:t>
            </a:r>
            <a:r>
              <a:rPr lang="en-US" sz="2200"/>
              <a:t>/A</a:t>
            </a:r>
            <a:r>
              <a:rPr lang="en-US" sz="2200" baseline="-25000"/>
              <a:t>T</a:t>
            </a:r>
            <a:endParaRPr lang="en-US" sz="2200"/>
          </a:p>
          <a:p>
            <a:pPr>
              <a:lnSpc>
                <a:spcPct val="160000"/>
              </a:lnSpc>
            </a:pPr>
            <a:r>
              <a:rPr lang="en-US" sz="2400"/>
              <a:t>Second Moment=</a:t>
            </a:r>
            <a:r>
              <a:rPr lang="en-US" sz="2400">
                <a:latin typeface="Symbol" pitchFamily="18" charset="2"/>
              </a:rPr>
              <a:t>ò</a:t>
            </a:r>
            <a:r>
              <a:rPr lang="en-US" sz="2400"/>
              <a:t>s²dm</a:t>
            </a:r>
          </a:p>
          <a:p>
            <a:pPr lvl="1">
              <a:lnSpc>
                <a:spcPct val="160000"/>
              </a:lnSpc>
            </a:pPr>
            <a:r>
              <a:rPr lang="en-US" sz="2200" i="1"/>
              <a:t>I</a:t>
            </a:r>
            <a:r>
              <a:rPr lang="en-US" sz="2200" baseline="-25000"/>
              <a:t>x</a:t>
            </a:r>
            <a:r>
              <a:rPr lang="en-US" sz="2200"/>
              <a:t>=</a:t>
            </a:r>
            <a:r>
              <a:rPr lang="en-US" sz="2200">
                <a:latin typeface="Symbol" pitchFamily="18" charset="2"/>
              </a:rPr>
              <a:t>ò</a:t>
            </a:r>
            <a:r>
              <a:rPr lang="en-US" sz="2200"/>
              <a:t>y²dA; </a:t>
            </a:r>
            <a:r>
              <a:rPr lang="en-US" sz="2200" i="1"/>
              <a:t>I</a:t>
            </a:r>
            <a:r>
              <a:rPr lang="en-US" sz="2200" baseline="-25000"/>
              <a:t>y</a:t>
            </a:r>
            <a:r>
              <a:rPr lang="en-US" sz="2200"/>
              <a:t>=</a:t>
            </a:r>
            <a:r>
              <a:rPr lang="en-US" sz="2200">
                <a:latin typeface="Symbol" pitchFamily="18" charset="2"/>
              </a:rPr>
              <a:t>ò</a:t>
            </a:r>
            <a:r>
              <a:rPr lang="en-US" sz="2200"/>
              <a:t>x²dA</a:t>
            </a:r>
          </a:p>
          <a:p>
            <a:pPr lvl="1">
              <a:lnSpc>
                <a:spcPct val="160000"/>
              </a:lnSpc>
            </a:pPr>
            <a:r>
              <a:rPr lang="en-US" sz="2200" i="1"/>
              <a:t>I</a:t>
            </a:r>
            <a:r>
              <a:rPr lang="en-US" sz="2200" baseline="-25000"/>
              <a:t>x</a:t>
            </a:r>
            <a:r>
              <a:rPr lang="en-US" sz="2200"/>
              <a:t>= </a:t>
            </a:r>
            <a:r>
              <a:rPr lang="en-US" sz="2200" i="1"/>
              <a:t>I</a:t>
            </a:r>
            <a:r>
              <a:rPr lang="en-US" sz="2200" baseline="-25000"/>
              <a:t>xc</a:t>
            </a:r>
            <a:r>
              <a:rPr lang="en-US" sz="2200"/>
              <a:t>+Ad</a:t>
            </a:r>
            <a:r>
              <a:rPr lang="en-US" sz="2200" baseline="-25000"/>
              <a:t>1</a:t>
            </a:r>
            <a:r>
              <a:rPr lang="en-US" sz="2200" baseline="30000"/>
              <a:t>2</a:t>
            </a:r>
            <a:r>
              <a:rPr lang="en-US" sz="2200"/>
              <a:t>; </a:t>
            </a:r>
            <a:r>
              <a:rPr lang="en-US" sz="2200" i="1"/>
              <a:t>I</a:t>
            </a:r>
            <a:r>
              <a:rPr lang="en-US" sz="2200" baseline="-25000"/>
              <a:t>y</a:t>
            </a:r>
            <a:r>
              <a:rPr lang="en-US" sz="2200"/>
              <a:t>= </a:t>
            </a:r>
            <a:r>
              <a:rPr lang="en-US" sz="2200" i="1"/>
              <a:t>I</a:t>
            </a:r>
            <a:r>
              <a:rPr lang="en-US" sz="2200" baseline="-25000"/>
              <a:t>yc</a:t>
            </a:r>
            <a:r>
              <a:rPr lang="en-US" sz="2200"/>
              <a:t>+Ad</a:t>
            </a:r>
            <a:r>
              <a:rPr lang="en-US" sz="2200" baseline="-25000"/>
              <a:t>2</a:t>
            </a:r>
            <a:r>
              <a:rPr lang="en-US" sz="2200" baseline="30000"/>
              <a:t>2</a:t>
            </a:r>
          </a:p>
          <a:p>
            <a:pPr>
              <a:lnSpc>
                <a:spcPct val="160000"/>
              </a:lnSpc>
            </a:pPr>
            <a:r>
              <a:rPr lang="en-US" sz="2400"/>
              <a:t>Use Appendix C</a:t>
            </a:r>
          </a:p>
        </p:txBody>
      </p:sp>
      <p:grpSp>
        <p:nvGrpSpPr>
          <p:cNvPr id="212996" name="Group 4"/>
          <p:cNvGrpSpPr>
            <a:grpSpLocks/>
          </p:cNvGrpSpPr>
          <p:nvPr/>
        </p:nvGrpSpPr>
        <p:grpSpPr bwMode="auto">
          <a:xfrm>
            <a:off x="5638800" y="1524000"/>
            <a:ext cx="2819400" cy="2524125"/>
            <a:chOff x="4245" y="7890"/>
            <a:chExt cx="3210" cy="2535"/>
          </a:xfrm>
        </p:grpSpPr>
        <p:sp>
          <p:nvSpPr>
            <p:cNvPr id="212997" name="Line 5"/>
            <p:cNvSpPr>
              <a:spLocks noChangeShapeType="1"/>
            </p:cNvSpPr>
            <p:nvPr/>
          </p:nvSpPr>
          <p:spPr bwMode="auto">
            <a:xfrm>
              <a:off x="4470" y="8205"/>
              <a:ext cx="0" cy="2070"/>
            </a:xfrm>
            <a:prstGeom prst="line">
              <a:avLst/>
            </a:prstGeom>
            <a:noFill/>
            <a:ln w="9525">
              <a:solidFill>
                <a:srgbClr val="000000"/>
              </a:solidFill>
              <a:round/>
              <a:headEnd/>
              <a:tailEnd/>
            </a:ln>
          </p:spPr>
          <p:txBody>
            <a:bodyPr/>
            <a:lstStyle/>
            <a:p>
              <a:endParaRPr lang="en-US"/>
            </a:p>
          </p:txBody>
        </p:sp>
        <p:sp>
          <p:nvSpPr>
            <p:cNvPr id="212998" name="Line 6"/>
            <p:cNvSpPr>
              <a:spLocks noChangeShapeType="1"/>
            </p:cNvSpPr>
            <p:nvPr/>
          </p:nvSpPr>
          <p:spPr bwMode="auto">
            <a:xfrm>
              <a:off x="4470" y="10275"/>
              <a:ext cx="2625" cy="0"/>
            </a:xfrm>
            <a:prstGeom prst="line">
              <a:avLst/>
            </a:prstGeom>
            <a:noFill/>
            <a:ln w="9525">
              <a:solidFill>
                <a:srgbClr val="000000"/>
              </a:solidFill>
              <a:round/>
              <a:headEnd/>
              <a:tailEnd/>
            </a:ln>
          </p:spPr>
          <p:txBody>
            <a:bodyPr/>
            <a:lstStyle/>
            <a:p>
              <a:endParaRPr lang="en-US"/>
            </a:p>
          </p:txBody>
        </p:sp>
        <p:sp>
          <p:nvSpPr>
            <p:cNvPr id="212999" name="Freeform 7"/>
            <p:cNvSpPr>
              <a:spLocks/>
            </p:cNvSpPr>
            <p:nvPr/>
          </p:nvSpPr>
          <p:spPr bwMode="auto">
            <a:xfrm>
              <a:off x="4850" y="8655"/>
              <a:ext cx="1872" cy="1465"/>
            </a:xfrm>
            <a:custGeom>
              <a:avLst/>
              <a:gdLst/>
              <a:ahLst/>
              <a:cxnLst>
                <a:cxn ang="0">
                  <a:pos x="235" y="330"/>
                </a:cxn>
                <a:cxn ang="0">
                  <a:pos x="625" y="30"/>
                </a:cxn>
                <a:cxn ang="0">
                  <a:pos x="1495" y="150"/>
                </a:cxn>
                <a:cxn ang="0">
                  <a:pos x="1855" y="675"/>
                </a:cxn>
                <a:cxn ang="0">
                  <a:pos x="1600" y="1275"/>
                </a:cxn>
                <a:cxn ang="0">
                  <a:pos x="820" y="1440"/>
                </a:cxn>
                <a:cxn ang="0">
                  <a:pos x="100" y="1125"/>
                </a:cxn>
                <a:cxn ang="0">
                  <a:pos x="235" y="330"/>
                </a:cxn>
              </a:cxnLst>
              <a:rect l="0" t="0" r="r" b="b"/>
              <a:pathLst>
                <a:path w="1872" h="1465">
                  <a:moveTo>
                    <a:pt x="235" y="330"/>
                  </a:moveTo>
                  <a:cubicBezTo>
                    <a:pt x="322" y="147"/>
                    <a:pt x="415" y="60"/>
                    <a:pt x="625" y="30"/>
                  </a:cubicBezTo>
                  <a:cubicBezTo>
                    <a:pt x="835" y="0"/>
                    <a:pt x="1290" y="43"/>
                    <a:pt x="1495" y="150"/>
                  </a:cubicBezTo>
                  <a:cubicBezTo>
                    <a:pt x="1700" y="257"/>
                    <a:pt x="1838" y="488"/>
                    <a:pt x="1855" y="675"/>
                  </a:cubicBezTo>
                  <a:cubicBezTo>
                    <a:pt x="1872" y="862"/>
                    <a:pt x="1772" y="1147"/>
                    <a:pt x="1600" y="1275"/>
                  </a:cubicBezTo>
                  <a:cubicBezTo>
                    <a:pt x="1428" y="1403"/>
                    <a:pt x="1070" y="1465"/>
                    <a:pt x="820" y="1440"/>
                  </a:cubicBezTo>
                  <a:cubicBezTo>
                    <a:pt x="570" y="1415"/>
                    <a:pt x="200" y="1307"/>
                    <a:pt x="100" y="1125"/>
                  </a:cubicBezTo>
                  <a:cubicBezTo>
                    <a:pt x="0" y="943"/>
                    <a:pt x="148" y="513"/>
                    <a:pt x="235" y="330"/>
                  </a:cubicBezTo>
                  <a:close/>
                </a:path>
              </a:pathLst>
            </a:custGeom>
            <a:solidFill>
              <a:srgbClr val="FFFFFF"/>
            </a:solidFill>
            <a:ln w="9525">
              <a:solidFill>
                <a:srgbClr val="000000"/>
              </a:solidFill>
              <a:round/>
              <a:headEnd/>
              <a:tailEnd/>
            </a:ln>
          </p:spPr>
          <p:txBody>
            <a:bodyPr/>
            <a:lstStyle/>
            <a:p>
              <a:endParaRPr lang="en-US"/>
            </a:p>
          </p:txBody>
        </p:sp>
        <p:sp>
          <p:nvSpPr>
            <p:cNvPr id="213000" name="Rectangle 8"/>
            <p:cNvSpPr>
              <a:spLocks noChangeArrowheads="1"/>
            </p:cNvSpPr>
            <p:nvPr/>
          </p:nvSpPr>
          <p:spPr bwMode="auto">
            <a:xfrm>
              <a:off x="5790" y="9210"/>
              <a:ext cx="225" cy="225"/>
            </a:xfrm>
            <a:prstGeom prst="rect">
              <a:avLst/>
            </a:prstGeom>
            <a:solidFill>
              <a:srgbClr val="FFFFFF"/>
            </a:solidFill>
            <a:ln w="9525">
              <a:solidFill>
                <a:srgbClr val="000000"/>
              </a:solidFill>
              <a:miter lim="800000"/>
              <a:headEnd/>
              <a:tailEnd/>
            </a:ln>
          </p:spPr>
          <p:txBody>
            <a:bodyPr/>
            <a:lstStyle/>
            <a:p>
              <a:endParaRPr lang="en-US"/>
            </a:p>
          </p:txBody>
        </p:sp>
        <p:sp>
          <p:nvSpPr>
            <p:cNvPr id="213001" name="Text Box 9"/>
            <p:cNvSpPr txBox="1">
              <a:spLocks noChangeArrowheads="1"/>
            </p:cNvSpPr>
            <p:nvPr/>
          </p:nvSpPr>
          <p:spPr bwMode="auto">
            <a:xfrm>
              <a:off x="5640" y="8880"/>
              <a:ext cx="570" cy="405"/>
            </a:xfrm>
            <a:prstGeom prst="rect">
              <a:avLst/>
            </a:prstGeom>
            <a:noFill/>
            <a:ln w="9525">
              <a:noFill/>
              <a:miter lim="800000"/>
              <a:headEnd/>
              <a:tailEnd/>
            </a:ln>
          </p:spPr>
          <p:txBody>
            <a:bodyPr/>
            <a:lstStyle/>
            <a:p>
              <a:pPr>
                <a:spcBef>
                  <a:spcPct val="0"/>
                </a:spcBef>
                <a:buClrTx/>
                <a:buFontTx/>
                <a:buNone/>
              </a:pPr>
              <a:r>
                <a:rPr lang="en-US" sz="1200" i="1">
                  <a:solidFill>
                    <a:schemeClr val="accent2"/>
                  </a:solidFill>
                  <a:latin typeface="Times New Roman" pitchFamily="18" charset="0"/>
                </a:rPr>
                <a:t>dA</a:t>
              </a:r>
              <a:endParaRPr lang="en-US" sz="2400">
                <a:solidFill>
                  <a:schemeClr val="accent2"/>
                </a:solidFill>
                <a:latin typeface="Times New Roman" pitchFamily="18" charset="0"/>
              </a:endParaRPr>
            </a:p>
          </p:txBody>
        </p:sp>
        <p:sp>
          <p:nvSpPr>
            <p:cNvPr id="213002" name="Line 10"/>
            <p:cNvSpPr>
              <a:spLocks noChangeShapeType="1"/>
            </p:cNvSpPr>
            <p:nvPr/>
          </p:nvSpPr>
          <p:spPr bwMode="auto">
            <a:xfrm>
              <a:off x="4470" y="9285"/>
              <a:ext cx="1320" cy="0"/>
            </a:xfrm>
            <a:prstGeom prst="line">
              <a:avLst/>
            </a:prstGeom>
            <a:noFill/>
            <a:ln w="9525">
              <a:solidFill>
                <a:srgbClr val="000000"/>
              </a:solidFill>
              <a:round/>
              <a:headEnd type="arrow" w="sm" len="sm"/>
              <a:tailEnd type="arrow" w="sm" len="sm"/>
            </a:ln>
          </p:spPr>
          <p:txBody>
            <a:bodyPr/>
            <a:lstStyle/>
            <a:p>
              <a:endParaRPr lang="en-US"/>
            </a:p>
          </p:txBody>
        </p:sp>
        <p:sp>
          <p:nvSpPr>
            <p:cNvPr id="213003" name="Line 11"/>
            <p:cNvSpPr>
              <a:spLocks noChangeShapeType="1"/>
            </p:cNvSpPr>
            <p:nvPr/>
          </p:nvSpPr>
          <p:spPr bwMode="auto">
            <a:xfrm>
              <a:off x="5910" y="9435"/>
              <a:ext cx="0" cy="840"/>
            </a:xfrm>
            <a:prstGeom prst="line">
              <a:avLst/>
            </a:prstGeom>
            <a:noFill/>
            <a:ln w="9525">
              <a:solidFill>
                <a:srgbClr val="000000"/>
              </a:solidFill>
              <a:round/>
              <a:headEnd type="arrow" w="sm" len="sm"/>
              <a:tailEnd type="arrow" w="sm" len="sm"/>
            </a:ln>
          </p:spPr>
          <p:txBody>
            <a:bodyPr/>
            <a:lstStyle/>
            <a:p>
              <a:endParaRPr lang="en-US"/>
            </a:p>
          </p:txBody>
        </p:sp>
        <p:sp>
          <p:nvSpPr>
            <p:cNvPr id="213004" name="Text Box 12"/>
            <p:cNvSpPr txBox="1">
              <a:spLocks noChangeArrowheads="1"/>
            </p:cNvSpPr>
            <p:nvPr/>
          </p:nvSpPr>
          <p:spPr bwMode="auto">
            <a:xfrm>
              <a:off x="4245" y="7890"/>
              <a:ext cx="390" cy="420"/>
            </a:xfrm>
            <a:prstGeom prst="rect">
              <a:avLst/>
            </a:prstGeom>
            <a:noFill/>
            <a:ln w="9525">
              <a:noFill/>
              <a:miter lim="800000"/>
              <a:headEnd/>
              <a:tailEnd/>
            </a:ln>
          </p:spPr>
          <p:txBody>
            <a:bodyPr/>
            <a:lstStyle/>
            <a:p>
              <a:pPr>
                <a:spcBef>
                  <a:spcPct val="0"/>
                </a:spcBef>
                <a:buClrTx/>
                <a:buFontTx/>
                <a:buNone/>
              </a:pPr>
              <a:r>
                <a:rPr lang="en-US" sz="1200" i="1">
                  <a:solidFill>
                    <a:schemeClr val="accent2"/>
                  </a:solidFill>
                  <a:latin typeface="Times New Roman" pitchFamily="18" charset="0"/>
                </a:rPr>
                <a:t>y</a:t>
              </a:r>
              <a:endParaRPr lang="en-US" sz="2400">
                <a:solidFill>
                  <a:schemeClr val="accent2"/>
                </a:solidFill>
                <a:latin typeface="Times New Roman" pitchFamily="18" charset="0"/>
              </a:endParaRPr>
            </a:p>
          </p:txBody>
        </p:sp>
        <p:sp>
          <p:nvSpPr>
            <p:cNvPr id="213005" name="Text Box 13"/>
            <p:cNvSpPr txBox="1">
              <a:spLocks noChangeArrowheads="1"/>
            </p:cNvSpPr>
            <p:nvPr/>
          </p:nvSpPr>
          <p:spPr bwMode="auto">
            <a:xfrm>
              <a:off x="7020" y="10015"/>
              <a:ext cx="435" cy="410"/>
            </a:xfrm>
            <a:prstGeom prst="rect">
              <a:avLst/>
            </a:prstGeom>
            <a:noFill/>
            <a:ln w="9525">
              <a:noFill/>
              <a:miter lim="800000"/>
              <a:headEnd/>
              <a:tailEnd/>
            </a:ln>
          </p:spPr>
          <p:txBody>
            <a:bodyPr/>
            <a:lstStyle/>
            <a:p>
              <a:pPr>
                <a:spcBef>
                  <a:spcPct val="0"/>
                </a:spcBef>
                <a:buClrTx/>
                <a:buFontTx/>
                <a:buNone/>
              </a:pPr>
              <a:r>
                <a:rPr lang="en-US" sz="1200" i="1">
                  <a:solidFill>
                    <a:schemeClr val="accent2"/>
                  </a:solidFill>
                  <a:latin typeface="Times New Roman" pitchFamily="18" charset="0"/>
                </a:rPr>
                <a:t>x</a:t>
              </a:r>
              <a:endParaRPr lang="en-US" sz="2400">
                <a:solidFill>
                  <a:schemeClr val="accent2"/>
                </a:solidFill>
                <a:latin typeface="Times New Roman" pitchFamily="18" charset="0"/>
              </a:endParaRPr>
            </a:p>
          </p:txBody>
        </p:sp>
        <p:sp>
          <p:nvSpPr>
            <p:cNvPr id="213006" name="Text Box 14"/>
            <p:cNvSpPr txBox="1">
              <a:spLocks noChangeArrowheads="1"/>
            </p:cNvSpPr>
            <p:nvPr/>
          </p:nvSpPr>
          <p:spPr bwMode="auto">
            <a:xfrm>
              <a:off x="5040" y="8970"/>
              <a:ext cx="390" cy="450"/>
            </a:xfrm>
            <a:prstGeom prst="rect">
              <a:avLst/>
            </a:prstGeom>
            <a:noFill/>
            <a:ln w="9525">
              <a:noFill/>
              <a:miter lim="800000"/>
              <a:headEnd/>
              <a:tailEnd/>
            </a:ln>
          </p:spPr>
          <p:txBody>
            <a:bodyPr/>
            <a:lstStyle/>
            <a:p>
              <a:pPr>
                <a:spcBef>
                  <a:spcPct val="0"/>
                </a:spcBef>
                <a:buClrTx/>
                <a:buFontTx/>
                <a:buNone/>
              </a:pPr>
              <a:r>
                <a:rPr lang="en-US" sz="1200" i="1">
                  <a:solidFill>
                    <a:schemeClr val="accent2"/>
                  </a:solidFill>
                  <a:latin typeface="Times New Roman" pitchFamily="18" charset="0"/>
                </a:rPr>
                <a:t>x</a:t>
              </a:r>
              <a:endParaRPr lang="en-US" sz="2400">
                <a:solidFill>
                  <a:schemeClr val="accent2"/>
                </a:solidFill>
                <a:latin typeface="Times New Roman" pitchFamily="18" charset="0"/>
              </a:endParaRPr>
            </a:p>
          </p:txBody>
        </p:sp>
        <p:sp>
          <p:nvSpPr>
            <p:cNvPr id="213007" name="Text Box 15"/>
            <p:cNvSpPr txBox="1">
              <a:spLocks noChangeArrowheads="1"/>
            </p:cNvSpPr>
            <p:nvPr/>
          </p:nvSpPr>
          <p:spPr bwMode="auto">
            <a:xfrm>
              <a:off x="5850" y="9565"/>
              <a:ext cx="480" cy="450"/>
            </a:xfrm>
            <a:prstGeom prst="rect">
              <a:avLst/>
            </a:prstGeom>
            <a:noFill/>
            <a:ln w="9525">
              <a:noFill/>
              <a:miter lim="800000"/>
              <a:headEnd/>
              <a:tailEnd/>
            </a:ln>
          </p:spPr>
          <p:txBody>
            <a:bodyPr/>
            <a:lstStyle/>
            <a:p>
              <a:pPr>
                <a:spcBef>
                  <a:spcPct val="0"/>
                </a:spcBef>
                <a:buClrTx/>
                <a:buFontTx/>
                <a:buNone/>
              </a:pPr>
              <a:r>
                <a:rPr lang="en-US" sz="1200" i="1">
                  <a:solidFill>
                    <a:schemeClr val="accent2"/>
                  </a:solidFill>
                  <a:latin typeface="Times New Roman" pitchFamily="18" charset="0"/>
                </a:rPr>
                <a:t>y</a:t>
              </a:r>
              <a:endParaRPr lang="en-US" sz="2400">
                <a:solidFill>
                  <a:schemeClr val="accent2"/>
                </a:solidFill>
                <a:latin typeface="Times New Roman" pitchFamily="18" charset="0"/>
              </a:endParaRPr>
            </a:p>
          </p:txBody>
        </p:sp>
      </p:grpSp>
      <p:grpSp>
        <p:nvGrpSpPr>
          <p:cNvPr id="213008" name="Group 16"/>
          <p:cNvGrpSpPr>
            <a:grpSpLocks/>
          </p:cNvGrpSpPr>
          <p:nvPr/>
        </p:nvGrpSpPr>
        <p:grpSpPr bwMode="auto">
          <a:xfrm>
            <a:off x="4743450" y="4267200"/>
            <a:ext cx="3790950" cy="2343150"/>
            <a:chOff x="3450" y="4425"/>
            <a:chExt cx="5970" cy="3690"/>
          </a:xfrm>
        </p:grpSpPr>
        <p:grpSp>
          <p:nvGrpSpPr>
            <p:cNvPr id="213009" name="Group 17"/>
            <p:cNvGrpSpPr>
              <a:grpSpLocks/>
            </p:cNvGrpSpPr>
            <p:nvPr/>
          </p:nvGrpSpPr>
          <p:grpSpPr bwMode="auto">
            <a:xfrm>
              <a:off x="3450" y="4425"/>
              <a:ext cx="5970" cy="3690"/>
              <a:chOff x="3450" y="4425"/>
              <a:chExt cx="5970" cy="3690"/>
            </a:xfrm>
          </p:grpSpPr>
          <p:sp>
            <p:nvSpPr>
              <p:cNvPr id="213010" name="Line 18"/>
              <p:cNvSpPr>
                <a:spLocks noChangeShapeType="1"/>
              </p:cNvSpPr>
              <p:nvPr/>
            </p:nvSpPr>
            <p:spPr bwMode="auto">
              <a:xfrm>
                <a:off x="3660" y="4815"/>
                <a:ext cx="0" cy="3120"/>
              </a:xfrm>
              <a:prstGeom prst="line">
                <a:avLst/>
              </a:prstGeom>
              <a:noFill/>
              <a:ln w="9525">
                <a:solidFill>
                  <a:srgbClr val="000000"/>
                </a:solidFill>
                <a:round/>
                <a:headEnd/>
                <a:tailEnd/>
              </a:ln>
              <a:effectLst/>
            </p:spPr>
            <p:txBody>
              <a:bodyPr/>
              <a:lstStyle/>
              <a:p>
                <a:endParaRPr lang="en-US"/>
              </a:p>
            </p:txBody>
          </p:sp>
          <p:sp>
            <p:nvSpPr>
              <p:cNvPr id="213011" name="Line 19"/>
              <p:cNvSpPr>
                <a:spLocks noChangeShapeType="1"/>
              </p:cNvSpPr>
              <p:nvPr/>
            </p:nvSpPr>
            <p:spPr bwMode="auto">
              <a:xfrm>
                <a:off x="3660" y="7935"/>
                <a:ext cx="4860" cy="0"/>
              </a:xfrm>
              <a:prstGeom prst="line">
                <a:avLst/>
              </a:prstGeom>
              <a:noFill/>
              <a:ln w="9525">
                <a:solidFill>
                  <a:srgbClr val="000000"/>
                </a:solidFill>
                <a:round/>
                <a:headEnd/>
                <a:tailEnd/>
              </a:ln>
              <a:effectLst/>
            </p:spPr>
            <p:txBody>
              <a:bodyPr/>
              <a:lstStyle/>
              <a:p>
                <a:endParaRPr lang="en-US"/>
              </a:p>
            </p:txBody>
          </p:sp>
          <p:sp>
            <p:nvSpPr>
              <p:cNvPr id="213012" name="Text Box 20"/>
              <p:cNvSpPr txBox="1">
                <a:spLocks noChangeArrowheads="1"/>
              </p:cNvSpPr>
              <p:nvPr/>
            </p:nvSpPr>
            <p:spPr bwMode="auto">
              <a:xfrm>
                <a:off x="3450" y="4425"/>
                <a:ext cx="405" cy="465"/>
              </a:xfrm>
              <a:prstGeom prst="rect">
                <a:avLst/>
              </a:prstGeom>
              <a:noFill/>
              <a:ln w="9525">
                <a:noFill/>
                <a:miter lim="800000"/>
                <a:headEnd/>
                <a:tailEnd/>
              </a:ln>
              <a:effectLst/>
            </p:spPr>
            <p:txBody>
              <a:bodyPr/>
              <a:lstStyle/>
              <a:p>
                <a:pPr>
                  <a:spcBef>
                    <a:spcPct val="0"/>
                  </a:spcBef>
                  <a:buClrTx/>
                  <a:buFontTx/>
                  <a:buNone/>
                </a:pPr>
                <a:r>
                  <a:rPr lang="en-US" sz="1200">
                    <a:solidFill>
                      <a:schemeClr val="accent2"/>
                    </a:solidFill>
                    <a:latin typeface="Times New Roman" pitchFamily="18" charset="0"/>
                  </a:rPr>
                  <a:t>y</a:t>
                </a:r>
                <a:endParaRPr lang="en-US" sz="2400">
                  <a:solidFill>
                    <a:schemeClr val="accent2"/>
                  </a:solidFill>
                  <a:latin typeface="Times New Roman" pitchFamily="18" charset="0"/>
                </a:endParaRPr>
              </a:p>
            </p:txBody>
          </p:sp>
          <p:sp>
            <p:nvSpPr>
              <p:cNvPr id="213013" name="Text Box 21"/>
              <p:cNvSpPr txBox="1">
                <a:spLocks noChangeArrowheads="1"/>
              </p:cNvSpPr>
              <p:nvPr/>
            </p:nvSpPr>
            <p:spPr bwMode="auto">
              <a:xfrm>
                <a:off x="8415" y="7680"/>
                <a:ext cx="435" cy="435"/>
              </a:xfrm>
              <a:prstGeom prst="rect">
                <a:avLst/>
              </a:prstGeom>
              <a:noFill/>
              <a:ln w="9525">
                <a:noFill/>
                <a:miter lim="800000"/>
                <a:headEnd/>
                <a:tailEnd/>
              </a:ln>
              <a:effectLst/>
            </p:spPr>
            <p:txBody>
              <a:bodyPr/>
              <a:lstStyle/>
              <a:p>
                <a:pPr>
                  <a:spcBef>
                    <a:spcPct val="0"/>
                  </a:spcBef>
                  <a:buClrTx/>
                  <a:buFontTx/>
                  <a:buNone/>
                </a:pPr>
                <a:r>
                  <a:rPr lang="en-US" sz="1200">
                    <a:solidFill>
                      <a:schemeClr val="accent2"/>
                    </a:solidFill>
                    <a:latin typeface="Times New Roman" pitchFamily="18" charset="0"/>
                  </a:rPr>
                  <a:t>x</a:t>
                </a:r>
                <a:endParaRPr lang="en-US" sz="2400">
                  <a:solidFill>
                    <a:schemeClr val="accent2"/>
                  </a:solidFill>
                  <a:latin typeface="Times New Roman" pitchFamily="18" charset="0"/>
                </a:endParaRPr>
              </a:p>
            </p:txBody>
          </p:sp>
          <p:sp>
            <p:nvSpPr>
              <p:cNvPr id="213014" name="Freeform 22"/>
              <p:cNvSpPr>
                <a:spLocks/>
              </p:cNvSpPr>
              <p:nvPr/>
            </p:nvSpPr>
            <p:spPr bwMode="auto">
              <a:xfrm>
                <a:off x="4275" y="5153"/>
                <a:ext cx="4090" cy="2532"/>
              </a:xfrm>
              <a:custGeom>
                <a:avLst/>
                <a:gdLst/>
                <a:ahLst/>
                <a:cxnLst>
                  <a:cxn ang="0">
                    <a:pos x="180" y="1222"/>
                  </a:cxn>
                  <a:cxn ang="0">
                    <a:pos x="660" y="367"/>
                  </a:cxn>
                  <a:cxn ang="0">
                    <a:pos x="1875" y="22"/>
                  </a:cxn>
                  <a:cxn ang="0">
                    <a:pos x="3375" y="232"/>
                  </a:cxn>
                  <a:cxn ang="0">
                    <a:pos x="4050" y="1252"/>
                  </a:cxn>
                  <a:cxn ang="0">
                    <a:pos x="3615" y="2302"/>
                  </a:cxn>
                  <a:cxn ang="0">
                    <a:pos x="1710" y="2527"/>
                  </a:cxn>
                  <a:cxn ang="0">
                    <a:pos x="735" y="2272"/>
                  </a:cxn>
                  <a:cxn ang="0">
                    <a:pos x="90" y="1867"/>
                  </a:cxn>
                  <a:cxn ang="0">
                    <a:pos x="180" y="1222"/>
                  </a:cxn>
                </a:cxnLst>
                <a:rect l="0" t="0" r="r" b="b"/>
                <a:pathLst>
                  <a:path w="4090" h="2532">
                    <a:moveTo>
                      <a:pt x="180" y="1222"/>
                    </a:moveTo>
                    <a:cubicBezTo>
                      <a:pt x="275" y="972"/>
                      <a:pt x="377" y="567"/>
                      <a:pt x="660" y="367"/>
                    </a:cubicBezTo>
                    <a:cubicBezTo>
                      <a:pt x="943" y="167"/>
                      <a:pt x="1423" y="44"/>
                      <a:pt x="1875" y="22"/>
                    </a:cubicBezTo>
                    <a:cubicBezTo>
                      <a:pt x="2327" y="0"/>
                      <a:pt x="3012" y="27"/>
                      <a:pt x="3375" y="232"/>
                    </a:cubicBezTo>
                    <a:cubicBezTo>
                      <a:pt x="3738" y="437"/>
                      <a:pt x="4010" y="907"/>
                      <a:pt x="4050" y="1252"/>
                    </a:cubicBezTo>
                    <a:cubicBezTo>
                      <a:pt x="4090" y="1597"/>
                      <a:pt x="4005" y="2090"/>
                      <a:pt x="3615" y="2302"/>
                    </a:cubicBezTo>
                    <a:cubicBezTo>
                      <a:pt x="3225" y="2514"/>
                      <a:pt x="2190" y="2532"/>
                      <a:pt x="1710" y="2527"/>
                    </a:cubicBezTo>
                    <a:cubicBezTo>
                      <a:pt x="1230" y="2522"/>
                      <a:pt x="1005" y="2382"/>
                      <a:pt x="735" y="2272"/>
                    </a:cubicBezTo>
                    <a:cubicBezTo>
                      <a:pt x="465" y="2162"/>
                      <a:pt x="180" y="2044"/>
                      <a:pt x="90" y="1867"/>
                    </a:cubicBezTo>
                    <a:cubicBezTo>
                      <a:pt x="0" y="1690"/>
                      <a:pt x="85" y="1472"/>
                      <a:pt x="180" y="1222"/>
                    </a:cubicBezTo>
                    <a:close/>
                  </a:path>
                </a:pathLst>
              </a:custGeom>
              <a:noFill/>
              <a:ln w="19050" cap="flat" cmpd="sng">
                <a:solidFill>
                  <a:srgbClr val="000000"/>
                </a:solidFill>
                <a:prstDash val="solid"/>
                <a:round/>
                <a:headEnd/>
                <a:tailEnd/>
              </a:ln>
              <a:effectLst/>
            </p:spPr>
            <p:txBody>
              <a:bodyPr/>
              <a:lstStyle/>
              <a:p>
                <a:endParaRPr lang="en-US"/>
              </a:p>
            </p:txBody>
          </p:sp>
          <p:sp>
            <p:nvSpPr>
              <p:cNvPr id="213015" name="Line 23"/>
              <p:cNvSpPr>
                <a:spLocks noChangeShapeType="1"/>
              </p:cNvSpPr>
              <p:nvPr/>
            </p:nvSpPr>
            <p:spPr bwMode="auto">
              <a:xfrm>
                <a:off x="6375" y="6480"/>
                <a:ext cx="2640" cy="0"/>
              </a:xfrm>
              <a:prstGeom prst="line">
                <a:avLst/>
              </a:prstGeom>
              <a:noFill/>
              <a:ln w="9525">
                <a:solidFill>
                  <a:srgbClr val="000000"/>
                </a:solidFill>
                <a:round/>
                <a:headEnd/>
                <a:tailEnd/>
              </a:ln>
              <a:effectLst/>
            </p:spPr>
            <p:txBody>
              <a:bodyPr/>
              <a:lstStyle/>
              <a:p>
                <a:endParaRPr lang="en-US"/>
              </a:p>
            </p:txBody>
          </p:sp>
          <p:sp>
            <p:nvSpPr>
              <p:cNvPr id="213016" name="Line 24"/>
              <p:cNvSpPr>
                <a:spLocks noChangeShapeType="1"/>
              </p:cNvSpPr>
              <p:nvPr/>
            </p:nvSpPr>
            <p:spPr bwMode="auto">
              <a:xfrm flipV="1">
                <a:off x="6375" y="4740"/>
                <a:ext cx="0" cy="1740"/>
              </a:xfrm>
              <a:prstGeom prst="line">
                <a:avLst/>
              </a:prstGeom>
              <a:noFill/>
              <a:ln w="9525">
                <a:solidFill>
                  <a:srgbClr val="000000"/>
                </a:solidFill>
                <a:round/>
                <a:headEnd/>
                <a:tailEnd/>
              </a:ln>
              <a:effectLst/>
            </p:spPr>
            <p:txBody>
              <a:bodyPr/>
              <a:lstStyle/>
              <a:p>
                <a:endParaRPr lang="en-US"/>
              </a:p>
            </p:txBody>
          </p:sp>
          <p:sp>
            <p:nvSpPr>
              <p:cNvPr id="213017" name="Oval 25"/>
              <p:cNvSpPr>
                <a:spLocks noChangeArrowheads="1"/>
              </p:cNvSpPr>
              <p:nvPr/>
            </p:nvSpPr>
            <p:spPr bwMode="auto">
              <a:xfrm>
                <a:off x="6307" y="6405"/>
                <a:ext cx="143" cy="143"/>
              </a:xfrm>
              <a:prstGeom prst="ellipse">
                <a:avLst/>
              </a:prstGeom>
              <a:solidFill>
                <a:srgbClr val="969696"/>
              </a:solidFill>
              <a:ln w="9525">
                <a:solidFill>
                  <a:srgbClr val="000000"/>
                </a:solidFill>
                <a:round/>
                <a:headEnd/>
                <a:tailEnd/>
              </a:ln>
              <a:effectLst/>
            </p:spPr>
            <p:txBody>
              <a:bodyPr/>
              <a:lstStyle/>
              <a:p>
                <a:endParaRPr lang="en-US"/>
              </a:p>
            </p:txBody>
          </p:sp>
          <p:sp>
            <p:nvSpPr>
              <p:cNvPr id="213018" name="Text Box 26"/>
              <p:cNvSpPr txBox="1">
                <a:spLocks noChangeArrowheads="1"/>
              </p:cNvSpPr>
              <p:nvPr/>
            </p:nvSpPr>
            <p:spPr bwMode="auto">
              <a:xfrm>
                <a:off x="5940" y="6300"/>
                <a:ext cx="480" cy="420"/>
              </a:xfrm>
              <a:prstGeom prst="rect">
                <a:avLst/>
              </a:prstGeom>
              <a:noFill/>
              <a:ln w="9525">
                <a:noFill/>
                <a:miter lim="800000"/>
                <a:headEnd/>
                <a:tailEnd/>
              </a:ln>
              <a:effectLst/>
            </p:spPr>
            <p:txBody>
              <a:bodyPr/>
              <a:lstStyle/>
              <a:p>
                <a:pPr>
                  <a:spcBef>
                    <a:spcPct val="0"/>
                  </a:spcBef>
                  <a:buClrTx/>
                  <a:buFontTx/>
                  <a:buNone/>
                </a:pPr>
                <a:r>
                  <a:rPr lang="en-US" sz="1200" i="1">
                    <a:solidFill>
                      <a:schemeClr val="accent2"/>
                    </a:solidFill>
                    <a:latin typeface="Times New Roman" pitchFamily="18" charset="0"/>
                  </a:rPr>
                  <a:t>C</a:t>
                </a:r>
                <a:endParaRPr lang="en-US" sz="2400">
                  <a:solidFill>
                    <a:schemeClr val="accent2"/>
                  </a:solidFill>
                  <a:latin typeface="Times New Roman" pitchFamily="18" charset="0"/>
                </a:endParaRPr>
              </a:p>
            </p:txBody>
          </p:sp>
          <p:sp>
            <p:nvSpPr>
              <p:cNvPr id="213019" name="Text Box 27"/>
              <p:cNvSpPr txBox="1">
                <a:spLocks noChangeArrowheads="1"/>
              </p:cNvSpPr>
              <p:nvPr/>
            </p:nvSpPr>
            <p:spPr bwMode="auto">
              <a:xfrm>
                <a:off x="8910" y="6210"/>
                <a:ext cx="510" cy="510"/>
              </a:xfrm>
              <a:prstGeom prst="rect">
                <a:avLst/>
              </a:prstGeom>
              <a:noFill/>
              <a:ln w="9525">
                <a:noFill/>
                <a:miter lim="800000"/>
                <a:headEnd/>
                <a:tailEnd/>
              </a:ln>
              <a:effectLst/>
            </p:spPr>
            <p:txBody>
              <a:bodyPr/>
              <a:lstStyle/>
              <a:p>
                <a:pPr>
                  <a:spcBef>
                    <a:spcPct val="0"/>
                  </a:spcBef>
                  <a:buClrTx/>
                  <a:buFontTx/>
                  <a:buNone/>
                </a:pPr>
                <a:r>
                  <a:rPr lang="en-US" sz="1200">
                    <a:solidFill>
                      <a:schemeClr val="accent2"/>
                    </a:solidFill>
                    <a:latin typeface="Times New Roman" pitchFamily="18" charset="0"/>
                  </a:rPr>
                  <a:t>x</a:t>
                </a:r>
                <a:r>
                  <a:rPr lang="en-US" sz="1200" baseline="-25000">
                    <a:solidFill>
                      <a:schemeClr val="accent2"/>
                    </a:solidFill>
                    <a:latin typeface="Times New Roman" pitchFamily="18" charset="0"/>
                  </a:rPr>
                  <a:t>c</a:t>
                </a:r>
                <a:endParaRPr lang="en-US" sz="2400">
                  <a:solidFill>
                    <a:schemeClr val="accent2"/>
                  </a:solidFill>
                  <a:latin typeface="Times New Roman" pitchFamily="18" charset="0"/>
                </a:endParaRPr>
              </a:p>
            </p:txBody>
          </p:sp>
          <p:sp>
            <p:nvSpPr>
              <p:cNvPr id="213020" name="Text Box 28"/>
              <p:cNvSpPr txBox="1">
                <a:spLocks noChangeArrowheads="1"/>
              </p:cNvSpPr>
              <p:nvPr/>
            </p:nvSpPr>
            <p:spPr bwMode="auto">
              <a:xfrm>
                <a:off x="6225" y="4425"/>
                <a:ext cx="540" cy="465"/>
              </a:xfrm>
              <a:prstGeom prst="rect">
                <a:avLst/>
              </a:prstGeom>
              <a:noFill/>
              <a:ln w="9525">
                <a:noFill/>
                <a:miter lim="800000"/>
                <a:headEnd/>
                <a:tailEnd/>
              </a:ln>
              <a:effectLst/>
            </p:spPr>
            <p:txBody>
              <a:bodyPr/>
              <a:lstStyle/>
              <a:p>
                <a:pPr>
                  <a:spcBef>
                    <a:spcPct val="0"/>
                  </a:spcBef>
                  <a:buClrTx/>
                  <a:buFontTx/>
                  <a:buNone/>
                </a:pPr>
                <a:r>
                  <a:rPr lang="en-US" sz="1200">
                    <a:solidFill>
                      <a:schemeClr val="accent2"/>
                    </a:solidFill>
                    <a:latin typeface="Times New Roman" pitchFamily="18" charset="0"/>
                  </a:rPr>
                  <a:t>y</a:t>
                </a:r>
                <a:r>
                  <a:rPr lang="en-US" sz="1200" baseline="-25000">
                    <a:solidFill>
                      <a:schemeClr val="accent2"/>
                    </a:solidFill>
                    <a:latin typeface="Times New Roman" pitchFamily="18" charset="0"/>
                  </a:rPr>
                  <a:t>c</a:t>
                </a:r>
                <a:endParaRPr lang="en-US" sz="2400">
                  <a:solidFill>
                    <a:schemeClr val="accent2"/>
                  </a:solidFill>
                  <a:latin typeface="Times New Roman" pitchFamily="18" charset="0"/>
                </a:endParaRPr>
              </a:p>
            </p:txBody>
          </p:sp>
          <p:sp>
            <p:nvSpPr>
              <p:cNvPr id="213021" name="Line 29"/>
              <p:cNvSpPr>
                <a:spLocks noChangeShapeType="1"/>
              </p:cNvSpPr>
              <p:nvPr/>
            </p:nvSpPr>
            <p:spPr bwMode="auto">
              <a:xfrm>
                <a:off x="7305" y="6480"/>
                <a:ext cx="0" cy="1455"/>
              </a:xfrm>
              <a:prstGeom prst="line">
                <a:avLst/>
              </a:prstGeom>
              <a:noFill/>
              <a:ln w="9525">
                <a:solidFill>
                  <a:srgbClr val="000000"/>
                </a:solidFill>
                <a:round/>
                <a:headEnd type="arrow" w="sm" len="sm"/>
                <a:tailEnd type="arrow" w="sm" len="sm"/>
              </a:ln>
              <a:effectLst/>
            </p:spPr>
            <p:txBody>
              <a:bodyPr/>
              <a:lstStyle/>
              <a:p>
                <a:endParaRPr lang="en-US"/>
              </a:p>
            </p:txBody>
          </p:sp>
          <p:sp>
            <p:nvSpPr>
              <p:cNvPr id="213022" name="Line 30"/>
              <p:cNvSpPr>
                <a:spLocks noChangeShapeType="1"/>
              </p:cNvSpPr>
              <p:nvPr/>
            </p:nvSpPr>
            <p:spPr bwMode="auto">
              <a:xfrm>
                <a:off x="3660" y="5865"/>
                <a:ext cx="2715" cy="0"/>
              </a:xfrm>
              <a:prstGeom prst="line">
                <a:avLst/>
              </a:prstGeom>
              <a:noFill/>
              <a:ln w="9525">
                <a:solidFill>
                  <a:srgbClr val="000000"/>
                </a:solidFill>
                <a:round/>
                <a:headEnd type="arrow" w="sm" len="sm"/>
                <a:tailEnd type="arrow" w="sm" len="sm"/>
              </a:ln>
              <a:effectLst/>
            </p:spPr>
            <p:txBody>
              <a:bodyPr/>
              <a:lstStyle/>
              <a:p>
                <a:endParaRPr lang="en-US"/>
              </a:p>
            </p:txBody>
          </p:sp>
          <p:sp>
            <p:nvSpPr>
              <p:cNvPr id="213023" name="Text Box 31"/>
              <p:cNvSpPr txBox="1">
                <a:spLocks noChangeArrowheads="1"/>
              </p:cNvSpPr>
              <p:nvPr/>
            </p:nvSpPr>
            <p:spPr bwMode="auto">
              <a:xfrm>
                <a:off x="7215" y="6840"/>
                <a:ext cx="585" cy="510"/>
              </a:xfrm>
              <a:prstGeom prst="rect">
                <a:avLst/>
              </a:prstGeom>
              <a:noFill/>
              <a:ln w="9525">
                <a:noFill/>
                <a:miter lim="800000"/>
                <a:headEnd/>
                <a:tailEnd/>
              </a:ln>
              <a:effectLst/>
            </p:spPr>
            <p:txBody>
              <a:bodyPr/>
              <a:lstStyle/>
              <a:p>
                <a:pPr>
                  <a:spcBef>
                    <a:spcPct val="0"/>
                  </a:spcBef>
                  <a:buClrTx/>
                  <a:buFontTx/>
                  <a:buNone/>
                </a:pPr>
                <a:r>
                  <a:rPr lang="en-US" sz="1200">
                    <a:solidFill>
                      <a:schemeClr val="accent2"/>
                    </a:solidFill>
                    <a:latin typeface="Times New Roman" pitchFamily="18" charset="0"/>
                  </a:rPr>
                  <a:t>d</a:t>
                </a:r>
                <a:r>
                  <a:rPr lang="en-US" sz="1200" baseline="-25000">
                    <a:solidFill>
                      <a:schemeClr val="accent2"/>
                    </a:solidFill>
                    <a:latin typeface="Times New Roman" pitchFamily="18" charset="0"/>
                  </a:rPr>
                  <a:t>1</a:t>
                </a:r>
                <a:endParaRPr lang="en-US" sz="2400">
                  <a:solidFill>
                    <a:schemeClr val="accent2"/>
                  </a:solidFill>
                  <a:latin typeface="Times New Roman" pitchFamily="18" charset="0"/>
                </a:endParaRPr>
              </a:p>
            </p:txBody>
          </p:sp>
          <p:sp>
            <p:nvSpPr>
              <p:cNvPr id="213024" name="Text Box 32"/>
              <p:cNvSpPr txBox="1">
                <a:spLocks noChangeArrowheads="1"/>
              </p:cNvSpPr>
              <p:nvPr/>
            </p:nvSpPr>
            <p:spPr bwMode="auto">
              <a:xfrm>
                <a:off x="5175" y="5505"/>
                <a:ext cx="600" cy="465"/>
              </a:xfrm>
              <a:prstGeom prst="rect">
                <a:avLst/>
              </a:prstGeom>
              <a:noFill/>
              <a:ln w="9525">
                <a:noFill/>
                <a:miter lim="800000"/>
                <a:headEnd/>
                <a:tailEnd/>
              </a:ln>
              <a:effectLst/>
            </p:spPr>
            <p:txBody>
              <a:bodyPr/>
              <a:lstStyle/>
              <a:p>
                <a:pPr>
                  <a:spcBef>
                    <a:spcPct val="0"/>
                  </a:spcBef>
                  <a:buClrTx/>
                  <a:buFontTx/>
                  <a:buNone/>
                </a:pPr>
                <a:r>
                  <a:rPr lang="en-US" sz="1200">
                    <a:solidFill>
                      <a:schemeClr val="accent2"/>
                    </a:solidFill>
                    <a:latin typeface="Times New Roman" pitchFamily="18" charset="0"/>
                  </a:rPr>
                  <a:t>d</a:t>
                </a:r>
                <a:r>
                  <a:rPr lang="en-US" sz="1200" baseline="-25000">
                    <a:solidFill>
                      <a:schemeClr val="accent2"/>
                    </a:solidFill>
                    <a:latin typeface="Times New Roman" pitchFamily="18" charset="0"/>
                  </a:rPr>
                  <a:t>2</a:t>
                </a:r>
                <a:endParaRPr lang="en-US" sz="2400">
                  <a:solidFill>
                    <a:schemeClr val="accent2"/>
                  </a:solidFill>
                  <a:latin typeface="Times New Roman" pitchFamily="18" charset="0"/>
                </a:endParaRPr>
              </a:p>
            </p:txBody>
          </p:sp>
        </p:grpSp>
        <p:sp>
          <p:nvSpPr>
            <p:cNvPr id="213025" name="Text Box 33"/>
            <p:cNvSpPr txBox="1">
              <a:spLocks noChangeArrowheads="1"/>
            </p:cNvSpPr>
            <p:nvPr/>
          </p:nvSpPr>
          <p:spPr bwMode="auto">
            <a:xfrm>
              <a:off x="4965" y="6840"/>
              <a:ext cx="525" cy="472"/>
            </a:xfrm>
            <a:prstGeom prst="rect">
              <a:avLst/>
            </a:prstGeom>
            <a:noFill/>
            <a:ln w="9525">
              <a:noFill/>
              <a:miter lim="800000"/>
              <a:headEnd/>
              <a:tailEnd/>
            </a:ln>
            <a:effectLst/>
          </p:spPr>
          <p:txBody>
            <a:bodyPr/>
            <a:lstStyle/>
            <a:p>
              <a:pPr>
                <a:spcBef>
                  <a:spcPct val="0"/>
                </a:spcBef>
                <a:buClrTx/>
                <a:buFontTx/>
                <a:buNone/>
              </a:pPr>
              <a:r>
                <a:rPr lang="en-US" sz="1200">
                  <a:solidFill>
                    <a:schemeClr val="accent2"/>
                  </a:solidFill>
                  <a:latin typeface="Times New Roman" pitchFamily="18" charset="0"/>
                </a:rPr>
                <a:t>A</a:t>
              </a:r>
              <a:endParaRPr lang="en-US" sz="2400">
                <a:solidFill>
                  <a:schemeClr val="accent2"/>
                </a:solidFill>
                <a:latin typeface="Times New Roman" pitchFamily="18" charset="0"/>
              </a:endParaRPr>
            </a:p>
          </p:txBody>
        </p:sp>
      </p:grpSp>
    </p:spTree>
  </p:cSld>
  <p:clrMapOvr>
    <a:masterClrMapping/>
  </p:clrMapOvr>
  <p:transition spd="slow">
    <p:cut/>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p:cNvSpPr>
            <a:spLocks noGrp="1" noChangeArrowheads="1"/>
          </p:cNvSpPr>
          <p:nvPr>
            <p:ph type="title"/>
          </p:nvPr>
        </p:nvSpPr>
        <p:spPr>
          <a:xfrm>
            <a:off x="533400" y="76200"/>
            <a:ext cx="9144000" cy="1143000"/>
          </a:xfrm>
        </p:spPr>
        <p:txBody>
          <a:bodyPr/>
          <a:lstStyle/>
          <a:p>
            <a:r>
              <a:rPr lang="en-US"/>
              <a:t>Translational vs. Rotational Motion</a:t>
            </a:r>
          </a:p>
        </p:txBody>
      </p:sp>
      <p:sp>
        <p:nvSpPr>
          <p:cNvPr id="215043" name="Rectangle 3"/>
          <p:cNvSpPr>
            <a:spLocks noGrp="1" noChangeArrowheads="1"/>
          </p:cNvSpPr>
          <p:nvPr>
            <p:ph type="body" sz="half" idx="1"/>
          </p:nvPr>
        </p:nvSpPr>
        <p:spPr>
          <a:xfrm>
            <a:off x="4419600" y="1143000"/>
            <a:ext cx="4343400" cy="5334000"/>
          </a:xfrm>
        </p:spPr>
        <p:txBody>
          <a:bodyPr/>
          <a:lstStyle/>
          <a:p>
            <a:pPr marL="457200" indent="-457200">
              <a:lnSpc>
                <a:spcPct val="90000"/>
              </a:lnSpc>
            </a:pPr>
            <a:r>
              <a:rPr lang="en-US" sz="2400"/>
              <a:t>Ship freely floating is subject to 6 degrees of freedom.</a:t>
            </a:r>
          </a:p>
          <a:p>
            <a:pPr marL="457200" indent="-457200">
              <a:lnSpc>
                <a:spcPct val="90000"/>
              </a:lnSpc>
            </a:pPr>
            <a:endParaRPr lang="en-US" sz="2400"/>
          </a:p>
          <a:p>
            <a:pPr marL="457200" indent="-457200">
              <a:lnSpc>
                <a:spcPct val="90000"/>
              </a:lnSpc>
            </a:pPr>
            <a:r>
              <a:rPr lang="en-US" sz="2400"/>
              <a:t> Three are Translational</a:t>
            </a:r>
          </a:p>
          <a:p>
            <a:pPr marL="876300" lvl="1" indent="-419100">
              <a:lnSpc>
                <a:spcPct val="90000"/>
              </a:lnSpc>
              <a:buFont typeface="Wingdings" pitchFamily="2" charset="2"/>
              <a:buAutoNum type="arabicPeriod"/>
            </a:pPr>
            <a:r>
              <a:rPr lang="en-US" sz="2400"/>
              <a:t>Heave (z)</a:t>
            </a:r>
          </a:p>
          <a:p>
            <a:pPr marL="876300" lvl="1" indent="-419100">
              <a:lnSpc>
                <a:spcPct val="90000"/>
              </a:lnSpc>
              <a:buFont typeface="Wingdings" pitchFamily="2" charset="2"/>
              <a:buAutoNum type="arabicPeriod"/>
            </a:pPr>
            <a:r>
              <a:rPr lang="en-US" sz="2400"/>
              <a:t>Sway (y)</a:t>
            </a:r>
          </a:p>
          <a:p>
            <a:pPr marL="876300" lvl="1" indent="-419100">
              <a:lnSpc>
                <a:spcPct val="90000"/>
              </a:lnSpc>
              <a:buFont typeface="Wingdings" pitchFamily="2" charset="2"/>
              <a:buAutoNum type="arabicPeriod"/>
            </a:pPr>
            <a:r>
              <a:rPr lang="en-US" sz="2400"/>
              <a:t>Surge (x)</a:t>
            </a:r>
          </a:p>
          <a:p>
            <a:pPr marL="876300" lvl="1" indent="-419100">
              <a:lnSpc>
                <a:spcPct val="90000"/>
              </a:lnSpc>
              <a:buFont typeface="Wingdings" pitchFamily="2" charset="2"/>
              <a:buAutoNum type="arabicPeriod"/>
            </a:pPr>
            <a:endParaRPr lang="en-US" sz="2400"/>
          </a:p>
          <a:p>
            <a:pPr marL="457200" indent="-457200">
              <a:lnSpc>
                <a:spcPct val="90000"/>
              </a:lnSpc>
            </a:pPr>
            <a:r>
              <a:rPr lang="en-US" sz="2400"/>
              <a:t> Three are Rotational</a:t>
            </a:r>
          </a:p>
          <a:p>
            <a:pPr marL="876300" lvl="1" indent="-419100">
              <a:lnSpc>
                <a:spcPct val="90000"/>
              </a:lnSpc>
              <a:buFont typeface="Wingdings" pitchFamily="2" charset="2"/>
              <a:buAutoNum type="arabicPeriod"/>
            </a:pPr>
            <a:r>
              <a:rPr lang="en-US" sz="2400"/>
              <a:t>Yaw (z)</a:t>
            </a:r>
          </a:p>
          <a:p>
            <a:pPr marL="876300" lvl="1" indent="-419100">
              <a:lnSpc>
                <a:spcPct val="90000"/>
              </a:lnSpc>
              <a:buFont typeface="Wingdings" pitchFamily="2" charset="2"/>
              <a:buAutoNum type="arabicPeriod"/>
            </a:pPr>
            <a:r>
              <a:rPr lang="en-US" sz="2400"/>
              <a:t>Pitch (y)</a:t>
            </a:r>
          </a:p>
          <a:p>
            <a:pPr marL="876300" lvl="1" indent="-419100">
              <a:lnSpc>
                <a:spcPct val="90000"/>
              </a:lnSpc>
              <a:buFont typeface="Wingdings" pitchFamily="2" charset="2"/>
              <a:buAutoNum type="arabicPeriod"/>
            </a:pPr>
            <a:r>
              <a:rPr lang="en-US" sz="2400"/>
              <a:t>Roll (x)</a:t>
            </a:r>
          </a:p>
        </p:txBody>
      </p:sp>
      <p:pic>
        <p:nvPicPr>
          <p:cNvPr id="215044" name="Picture 4" descr="47mlb"/>
          <p:cNvPicPr>
            <a:picLocks noGrp="1" noChangeAspect="1" noChangeArrowheads="1"/>
          </p:cNvPicPr>
          <p:nvPr>
            <p:ph sz="half" idx="2"/>
          </p:nvPr>
        </p:nvPicPr>
        <p:blipFill>
          <a:blip r:embed="rId2" cstate="print"/>
          <a:srcRect/>
          <a:stretch>
            <a:fillRect/>
          </a:stretch>
        </p:blipFill>
        <p:spPr>
          <a:xfrm>
            <a:off x="228600" y="2062163"/>
            <a:ext cx="3886200" cy="2662237"/>
          </a:xfrm>
          <a:noFill/>
          <a:ln/>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2"/>
          <p:cNvSpPr>
            <a:spLocks noGrp="1" noChangeArrowheads="1"/>
          </p:cNvSpPr>
          <p:nvPr>
            <p:ph type="body" idx="1"/>
          </p:nvPr>
        </p:nvSpPr>
        <p:spPr>
          <a:xfrm>
            <a:off x="0" y="381000"/>
            <a:ext cx="9144000" cy="838200"/>
          </a:xfrm>
          <a:noFill/>
          <a:ln/>
        </p:spPr>
        <p:txBody>
          <a:bodyPr lIns="90488" tIns="44450" rIns="90488" bIns="44450"/>
          <a:lstStyle/>
          <a:p>
            <a:pPr algn="ctr">
              <a:buNone/>
            </a:pPr>
            <a:r>
              <a:rPr lang="en-US" sz="3600" b="1" dirty="0"/>
              <a:t>Ship’s Axes and Degrees of Freedom</a:t>
            </a:r>
          </a:p>
        </p:txBody>
      </p:sp>
      <p:grpSp>
        <p:nvGrpSpPr>
          <p:cNvPr id="216067" name="Group 3"/>
          <p:cNvGrpSpPr>
            <a:grpSpLocks/>
          </p:cNvGrpSpPr>
          <p:nvPr/>
        </p:nvGrpSpPr>
        <p:grpSpPr bwMode="auto">
          <a:xfrm>
            <a:off x="990600" y="1600200"/>
            <a:ext cx="6599238" cy="4430713"/>
            <a:chOff x="624" y="1008"/>
            <a:chExt cx="4157" cy="2791"/>
          </a:xfrm>
        </p:grpSpPr>
        <p:sp>
          <p:nvSpPr>
            <p:cNvPr id="216068" name="AutoShape 4"/>
            <p:cNvSpPr>
              <a:spLocks noChangeArrowheads="1"/>
            </p:cNvSpPr>
            <p:nvPr/>
          </p:nvSpPr>
          <p:spPr bwMode="auto">
            <a:xfrm rot="19680000">
              <a:off x="1453" y="1780"/>
              <a:ext cx="2536" cy="760"/>
            </a:xfrm>
            <a:prstGeom prst="homePlate">
              <a:avLst>
                <a:gd name="adj" fmla="val 111228"/>
              </a:avLst>
            </a:prstGeom>
            <a:noFill/>
            <a:ln w="12700">
              <a:solidFill>
                <a:schemeClr val="bg1"/>
              </a:solidFill>
              <a:miter lim="800000"/>
              <a:headEnd/>
              <a:tailEnd/>
            </a:ln>
            <a:effectLst/>
          </p:spPr>
          <p:txBody>
            <a:bodyPr wrap="none" anchor="ctr"/>
            <a:lstStyle/>
            <a:p>
              <a:endParaRPr lang="en-US"/>
            </a:p>
          </p:txBody>
        </p:sp>
        <p:sp>
          <p:nvSpPr>
            <p:cNvPr id="216069" name="Line 5"/>
            <p:cNvSpPr>
              <a:spLocks noChangeShapeType="1"/>
            </p:cNvSpPr>
            <p:nvPr/>
          </p:nvSpPr>
          <p:spPr bwMode="auto">
            <a:xfrm flipH="1">
              <a:off x="3657" y="1488"/>
              <a:ext cx="144" cy="720"/>
            </a:xfrm>
            <a:prstGeom prst="line">
              <a:avLst/>
            </a:prstGeom>
            <a:noFill/>
            <a:ln w="12700">
              <a:solidFill>
                <a:schemeClr val="bg1"/>
              </a:solidFill>
              <a:round/>
              <a:headEnd/>
              <a:tailEnd/>
            </a:ln>
            <a:effectLst/>
          </p:spPr>
          <p:txBody>
            <a:bodyPr/>
            <a:lstStyle/>
            <a:p>
              <a:endParaRPr lang="en-US"/>
            </a:p>
          </p:txBody>
        </p:sp>
        <p:sp>
          <p:nvSpPr>
            <p:cNvPr id="216070" name="Line 6"/>
            <p:cNvSpPr>
              <a:spLocks noChangeShapeType="1"/>
            </p:cNvSpPr>
            <p:nvPr/>
          </p:nvSpPr>
          <p:spPr bwMode="auto">
            <a:xfrm>
              <a:off x="3321" y="2256"/>
              <a:ext cx="0" cy="576"/>
            </a:xfrm>
            <a:prstGeom prst="line">
              <a:avLst/>
            </a:prstGeom>
            <a:noFill/>
            <a:ln w="12700">
              <a:solidFill>
                <a:schemeClr val="bg1"/>
              </a:solidFill>
              <a:round/>
              <a:headEnd/>
              <a:tailEnd/>
            </a:ln>
            <a:effectLst/>
          </p:spPr>
          <p:txBody>
            <a:bodyPr/>
            <a:lstStyle/>
            <a:p>
              <a:endParaRPr lang="en-US"/>
            </a:p>
          </p:txBody>
        </p:sp>
        <p:sp>
          <p:nvSpPr>
            <p:cNvPr id="216071" name="Line 7"/>
            <p:cNvSpPr>
              <a:spLocks noChangeShapeType="1"/>
            </p:cNvSpPr>
            <p:nvPr/>
          </p:nvSpPr>
          <p:spPr bwMode="auto">
            <a:xfrm>
              <a:off x="1833" y="3168"/>
              <a:ext cx="0" cy="576"/>
            </a:xfrm>
            <a:prstGeom prst="line">
              <a:avLst/>
            </a:prstGeom>
            <a:noFill/>
            <a:ln w="12700">
              <a:solidFill>
                <a:schemeClr val="bg1"/>
              </a:solidFill>
              <a:round/>
              <a:headEnd/>
              <a:tailEnd/>
            </a:ln>
            <a:effectLst/>
          </p:spPr>
          <p:txBody>
            <a:bodyPr/>
            <a:lstStyle/>
            <a:p>
              <a:endParaRPr lang="en-US"/>
            </a:p>
          </p:txBody>
        </p:sp>
        <p:sp>
          <p:nvSpPr>
            <p:cNvPr id="216072" name="Line 8"/>
            <p:cNvSpPr>
              <a:spLocks noChangeShapeType="1"/>
            </p:cNvSpPr>
            <p:nvPr/>
          </p:nvSpPr>
          <p:spPr bwMode="auto">
            <a:xfrm>
              <a:off x="1449" y="2496"/>
              <a:ext cx="0" cy="576"/>
            </a:xfrm>
            <a:prstGeom prst="line">
              <a:avLst/>
            </a:prstGeom>
            <a:noFill/>
            <a:ln w="12700">
              <a:solidFill>
                <a:schemeClr val="bg1"/>
              </a:solidFill>
              <a:round/>
              <a:headEnd/>
              <a:tailEnd/>
            </a:ln>
            <a:effectLst/>
          </p:spPr>
          <p:txBody>
            <a:bodyPr/>
            <a:lstStyle/>
            <a:p>
              <a:endParaRPr lang="en-US"/>
            </a:p>
          </p:txBody>
        </p:sp>
        <p:sp>
          <p:nvSpPr>
            <p:cNvPr id="216073" name="Line 9"/>
            <p:cNvSpPr>
              <a:spLocks noChangeShapeType="1"/>
            </p:cNvSpPr>
            <p:nvPr/>
          </p:nvSpPr>
          <p:spPr bwMode="auto">
            <a:xfrm>
              <a:off x="1449" y="3072"/>
              <a:ext cx="384" cy="672"/>
            </a:xfrm>
            <a:prstGeom prst="line">
              <a:avLst/>
            </a:prstGeom>
            <a:noFill/>
            <a:ln w="12700">
              <a:solidFill>
                <a:schemeClr val="bg1"/>
              </a:solidFill>
              <a:round/>
              <a:headEnd/>
              <a:tailEnd/>
            </a:ln>
            <a:effectLst/>
          </p:spPr>
          <p:txBody>
            <a:bodyPr/>
            <a:lstStyle/>
            <a:p>
              <a:endParaRPr lang="en-US"/>
            </a:p>
          </p:txBody>
        </p:sp>
        <p:sp>
          <p:nvSpPr>
            <p:cNvPr id="216074" name="Line 10"/>
            <p:cNvSpPr>
              <a:spLocks noChangeShapeType="1"/>
            </p:cNvSpPr>
            <p:nvPr/>
          </p:nvSpPr>
          <p:spPr bwMode="auto">
            <a:xfrm>
              <a:off x="2505" y="1392"/>
              <a:ext cx="0" cy="2304"/>
            </a:xfrm>
            <a:prstGeom prst="line">
              <a:avLst/>
            </a:prstGeom>
            <a:noFill/>
            <a:ln w="12700">
              <a:solidFill>
                <a:schemeClr val="bg1"/>
              </a:solidFill>
              <a:round/>
              <a:headEnd type="triangle" w="med" len="med"/>
              <a:tailEnd/>
            </a:ln>
            <a:effectLst/>
          </p:spPr>
          <p:txBody>
            <a:bodyPr/>
            <a:lstStyle/>
            <a:p>
              <a:endParaRPr lang="en-US"/>
            </a:p>
          </p:txBody>
        </p:sp>
        <p:sp>
          <p:nvSpPr>
            <p:cNvPr id="216075" name="Line 11"/>
            <p:cNvSpPr>
              <a:spLocks noChangeShapeType="1"/>
            </p:cNvSpPr>
            <p:nvPr/>
          </p:nvSpPr>
          <p:spPr bwMode="auto">
            <a:xfrm flipH="1">
              <a:off x="1833" y="2832"/>
              <a:ext cx="1488" cy="912"/>
            </a:xfrm>
            <a:prstGeom prst="line">
              <a:avLst/>
            </a:prstGeom>
            <a:noFill/>
            <a:ln w="12700">
              <a:solidFill>
                <a:schemeClr val="bg1"/>
              </a:solidFill>
              <a:round/>
              <a:headEnd/>
              <a:tailEnd/>
            </a:ln>
            <a:effectLst/>
          </p:spPr>
          <p:txBody>
            <a:bodyPr/>
            <a:lstStyle/>
            <a:p>
              <a:endParaRPr lang="en-US"/>
            </a:p>
          </p:txBody>
        </p:sp>
        <p:sp>
          <p:nvSpPr>
            <p:cNvPr id="216076" name="Freeform 12"/>
            <p:cNvSpPr>
              <a:spLocks/>
            </p:cNvSpPr>
            <p:nvPr/>
          </p:nvSpPr>
          <p:spPr bwMode="auto">
            <a:xfrm>
              <a:off x="1833" y="2256"/>
              <a:ext cx="1489" cy="1489"/>
            </a:xfrm>
            <a:custGeom>
              <a:avLst/>
              <a:gdLst/>
              <a:ahLst/>
              <a:cxnLst>
                <a:cxn ang="0">
                  <a:pos x="0" y="1488"/>
                </a:cxn>
                <a:cxn ang="0">
                  <a:pos x="1488" y="576"/>
                </a:cxn>
                <a:cxn ang="0">
                  <a:pos x="1488" y="0"/>
                </a:cxn>
                <a:cxn ang="0">
                  <a:pos x="0" y="912"/>
                </a:cxn>
                <a:cxn ang="0">
                  <a:pos x="0" y="1488"/>
                </a:cxn>
              </a:cxnLst>
              <a:rect l="0" t="0" r="r" b="b"/>
              <a:pathLst>
                <a:path w="1489" h="1489">
                  <a:moveTo>
                    <a:pt x="0" y="1488"/>
                  </a:moveTo>
                  <a:lnTo>
                    <a:pt x="1488" y="576"/>
                  </a:lnTo>
                  <a:lnTo>
                    <a:pt x="1488" y="0"/>
                  </a:lnTo>
                  <a:lnTo>
                    <a:pt x="0" y="912"/>
                  </a:lnTo>
                  <a:lnTo>
                    <a:pt x="0" y="1488"/>
                  </a:lnTo>
                </a:path>
              </a:pathLst>
            </a:custGeom>
            <a:solidFill>
              <a:schemeClr val="folHlink"/>
            </a:solidFill>
            <a:ln w="12700" cap="rnd" cmpd="sng">
              <a:solidFill>
                <a:schemeClr val="bg1"/>
              </a:solidFill>
              <a:prstDash val="solid"/>
              <a:round/>
              <a:headEnd type="none" w="med" len="med"/>
              <a:tailEnd type="none" w="med" len="med"/>
            </a:ln>
            <a:effectLst/>
          </p:spPr>
          <p:txBody>
            <a:bodyPr/>
            <a:lstStyle/>
            <a:p>
              <a:endParaRPr lang="en-US"/>
            </a:p>
          </p:txBody>
        </p:sp>
        <p:sp>
          <p:nvSpPr>
            <p:cNvPr id="216077" name="Line 13"/>
            <p:cNvSpPr>
              <a:spLocks noChangeShapeType="1"/>
            </p:cNvSpPr>
            <p:nvPr/>
          </p:nvSpPr>
          <p:spPr bwMode="auto">
            <a:xfrm flipH="1">
              <a:off x="3321" y="2208"/>
              <a:ext cx="336" cy="624"/>
            </a:xfrm>
            <a:prstGeom prst="line">
              <a:avLst/>
            </a:prstGeom>
            <a:noFill/>
            <a:ln w="12700">
              <a:solidFill>
                <a:schemeClr val="bg1"/>
              </a:solidFill>
              <a:round/>
              <a:headEnd/>
              <a:tailEnd/>
            </a:ln>
            <a:effectLst/>
          </p:spPr>
          <p:txBody>
            <a:bodyPr/>
            <a:lstStyle/>
            <a:p>
              <a:endParaRPr lang="en-US"/>
            </a:p>
          </p:txBody>
        </p:sp>
        <p:sp>
          <p:nvSpPr>
            <p:cNvPr id="216078" name="Freeform 14"/>
            <p:cNvSpPr>
              <a:spLocks/>
            </p:cNvSpPr>
            <p:nvPr/>
          </p:nvSpPr>
          <p:spPr bwMode="auto">
            <a:xfrm>
              <a:off x="1440" y="2496"/>
              <a:ext cx="385" cy="1201"/>
            </a:xfrm>
            <a:custGeom>
              <a:avLst/>
              <a:gdLst/>
              <a:ahLst/>
              <a:cxnLst>
                <a:cxn ang="0">
                  <a:pos x="0" y="0"/>
                </a:cxn>
                <a:cxn ang="0">
                  <a:pos x="384" y="672"/>
                </a:cxn>
                <a:cxn ang="0">
                  <a:pos x="384" y="1200"/>
                </a:cxn>
                <a:cxn ang="0">
                  <a:pos x="0" y="576"/>
                </a:cxn>
                <a:cxn ang="0">
                  <a:pos x="0" y="0"/>
                </a:cxn>
              </a:cxnLst>
              <a:rect l="0" t="0" r="r" b="b"/>
              <a:pathLst>
                <a:path w="385" h="1201">
                  <a:moveTo>
                    <a:pt x="0" y="0"/>
                  </a:moveTo>
                  <a:lnTo>
                    <a:pt x="384" y="672"/>
                  </a:lnTo>
                  <a:lnTo>
                    <a:pt x="384" y="1200"/>
                  </a:lnTo>
                  <a:lnTo>
                    <a:pt x="0" y="576"/>
                  </a:lnTo>
                  <a:lnTo>
                    <a:pt x="0" y="0"/>
                  </a:lnTo>
                </a:path>
              </a:pathLst>
            </a:custGeom>
            <a:solidFill>
              <a:schemeClr val="bg2"/>
            </a:solidFill>
            <a:ln w="12700" cap="rnd" cmpd="sng">
              <a:solidFill>
                <a:schemeClr val="bg1"/>
              </a:solidFill>
              <a:prstDash val="solid"/>
              <a:round/>
              <a:headEnd type="none" w="med" len="med"/>
              <a:tailEnd type="none" w="med" len="med"/>
            </a:ln>
            <a:effectLst/>
          </p:spPr>
          <p:txBody>
            <a:bodyPr/>
            <a:lstStyle/>
            <a:p>
              <a:endParaRPr lang="en-US"/>
            </a:p>
          </p:txBody>
        </p:sp>
        <p:sp>
          <p:nvSpPr>
            <p:cNvPr id="216079" name="Line 15"/>
            <p:cNvSpPr>
              <a:spLocks noChangeShapeType="1"/>
            </p:cNvSpPr>
            <p:nvPr/>
          </p:nvSpPr>
          <p:spPr bwMode="auto">
            <a:xfrm flipH="1">
              <a:off x="1113" y="1488"/>
              <a:ext cx="2688" cy="1728"/>
            </a:xfrm>
            <a:prstGeom prst="line">
              <a:avLst/>
            </a:prstGeom>
            <a:noFill/>
            <a:ln w="12700">
              <a:solidFill>
                <a:schemeClr val="bg1"/>
              </a:solidFill>
              <a:round/>
              <a:headEnd type="triangle" w="med" len="med"/>
              <a:tailEnd/>
            </a:ln>
            <a:effectLst/>
          </p:spPr>
          <p:txBody>
            <a:bodyPr/>
            <a:lstStyle/>
            <a:p>
              <a:endParaRPr lang="en-US"/>
            </a:p>
          </p:txBody>
        </p:sp>
        <p:sp>
          <p:nvSpPr>
            <p:cNvPr id="216080" name="Line 16"/>
            <p:cNvSpPr>
              <a:spLocks noChangeShapeType="1"/>
            </p:cNvSpPr>
            <p:nvPr/>
          </p:nvSpPr>
          <p:spPr bwMode="auto">
            <a:xfrm>
              <a:off x="2073" y="1776"/>
              <a:ext cx="864" cy="1152"/>
            </a:xfrm>
            <a:prstGeom prst="line">
              <a:avLst/>
            </a:prstGeom>
            <a:noFill/>
            <a:ln w="12700">
              <a:solidFill>
                <a:schemeClr val="bg1"/>
              </a:solidFill>
              <a:round/>
              <a:headEnd/>
              <a:tailEnd type="triangle" w="med" len="med"/>
            </a:ln>
            <a:effectLst/>
          </p:spPr>
          <p:txBody>
            <a:bodyPr/>
            <a:lstStyle/>
            <a:p>
              <a:endParaRPr lang="en-US"/>
            </a:p>
          </p:txBody>
        </p:sp>
        <p:sp>
          <p:nvSpPr>
            <p:cNvPr id="216081" name="Freeform 17"/>
            <p:cNvSpPr>
              <a:spLocks/>
            </p:cNvSpPr>
            <p:nvPr/>
          </p:nvSpPr>
          <p:spPr bwMode="auto">
            <a:xfrm>
              <a:off x="3321" y="1488"/>
              <a:ext cx="481" cy="1345"/>
            </a:xfrm>
            <a:custGeom>
              <a:avLst/>
              <a:gdLst/>
              <a:ahLst/>
              <a:cxnLst>
                <a:cxn ang="0">
                  <a:pos x="480" y="0"/>
                </a:cxn>
                <a:cxn ang="0">
                  <a:pos x="336" y="720"/>
                </a:cxn>
                <a:cxn ang="0">
                  <a:pos x="0" y="1344"/>
                </a:cxn>
                <a:cxn ang="0">
                  <a:pos x="0" y="768"/>
                </a:cxn>
                <a:cxn ang="0">
                  <a:pos x="480" y="0"/>
                </a:cxn>
              </a:cxnLst>
              <a:rect l="0" t="0" r="r" b="b"/>
              <a:pathLst>
                <a:path w="481" h="1345">
                  <a:moveTo>
                    <a:pt x="480" y="0"/>
                  </a:moveTo>
                  <a:lnTo>
                    <a:pt x="336" y="720"/>
                  </a:lnTo>
                  <a:lnTo>
                    <a:pt x="0" y="1344"/>
                  </a:lnTo>
                  <a:lnTo>
                    <a:pt x="0" y="768"/>
                  </a:lnTo>
                  <a:lnTo>
                    <a:pt x="480" y="0"/>
                  </a:lnTo>
                </a:path>
              </a:pathLst>
            </a:custGeom>
            <a:solidFill>
              <a:srgbClr val="DADADA"/>
            </a:solidFill>
            <a:ln w="12700" cap="rnd" cmpd="sng">
              <a:solidFill>
                <a:schemeClr val="bg1"/>
              </a:solidFill>
              <a:prstDash val="solid"/>
              <a:round/>
              <a:headEnd type="none" w="med" len="med"/>
              <a:tailEnd type="none" w="med" len="med"/>
            </a:ln>
            <a:effectLst/>
          </p:spPr>
          <p:txBody>
            <a:bodyPr/>
            <a:lstStyle/>
            <a:p>
              <a:endParaRPr lang="en-US"/>
            </a:p>
          </p:txBody>
        </p:sp>
        <p:sp>
          <p:nvSpPr>
            <p:cNvPr id="216082" name="Rectangle 18"/>
            <p:cNvSpPr>
              <a:spLocks noChangeArrowheads="1"/>
            </p:cNvSpPr>
            <p:nvPr/>
          </p:nvSpPr>
          <p:spPr bwMode="auto">
            <a:xfrm>
              <a:off x="3888" y="1287"/>
              <a:ext cx="210" cy="286"/>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2400">
                  <a:latin typeface="Times New Roman" pitchFamily="18" charset="0"/>
                </a:rPr>
                <a:t>x</a:t>
              </a:r>
            </a:p>
          </p:txBody>
        </p:sp>
        <p:sp>
          <p:nvSpPr>
            <p:cNvPr id="216083" name="Rectangle 19"/>
            <p:cNvSpPr>
              <a:spLocks noChangeArrowheads="1"/>
            </p:cNvSpPr>
            <p:nvPr/>
          </p:nvSpPr>
          <p:spPr bwMode="auto">
            <a:xfrm>
              <a:off x="2976" y="2919"/>
              <a:ext cx="210" cy="286"/>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2400">
                  <a:latin typeface="Times New Roman" pitchFamily="18" charset="0"/>
                </a:rPr>
                <a:t>y</a:t>
              </a:r>
            </a:p>
          </p:txBody>
        </p:sp>
        <p:sp>
          <p:nvSpPr>
            <p:cNvPr id="216084" name="Rectangle 20"/>
            <p:cNvSpPr>
              <a:spLocks noChangeArrowheads="1"/>
            </p:cNvSpPr>
            <p:nvPr/>
          </p:nvSpPr>
          <p:spPr bwMode="auto">
            <a:xfrm>
              <a:off x="2448" y="1047"/>
              <a:ext cx="199" cy="286"/>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2400">
                  <a:latin typeface="Times New Roman" pitchFamily="18" charset="0"/>
                </a:rPr>
                <a:t>z</a:t>
              </a:r>
            </a:p>
          </p:txBody>
        </p:sp>
        <p:sp>
          <p:nvSpPr>
            <p:cNvPr id="216085" name="Line 21"/>
            <p:cNvSpPr>
              <a:spLocks noChangeShapeType="1"/>
            </p:cNvSpPr>
            <p:nvPr/>
          </p:nvSpPr>
          <p:spPr bwMode="auto">
            <a:xfrm>
              <a:off x="2697" y="1200"/>
              <a:ext cx="0" cy="432"/>
            </a:xfrm>
            <a:prstGeom prst="line">
              <a:avLst/>
            </a:prstGeom>
            <a:noFill/>
            <a:ln w="12700">
              <a:solidFill>
                <a:schemeClr val="bg1"/>
              </a:solidFill>
              <a:round/>
              <a:headEnd type="triangle" w="med" len="med"/>
              <a:tailEnd type="triangle" w="med" len="med"/>
            </a:ln>
            <a:effectLst/>
          </p:spPr>
          <p:txBody>
            <a:bodyPr/>
            <a:lstStyle/>
            <a:p>
              <a:endParaRPr lang="en-US"/>
            </a:p>
          </p:txBody>
        </p:sp>
        <p:sp>
          <p:nvSpPr>
            <p:cNvPr id="216086" name="Rectangle 22"/>
            <p:cNvSpPr>
              <a:spLocks noChangeArrowheads="1"/>
            </p:cNvSpPr>
            <p:nvPr/>
          </p:nvSpPr>
          <p:spPr bwMode="auto">
            <a:xfrm>
              <a:off x="2688" y="1344"/>
              <a:ext cx="441" cy="210"/>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1600">
                  <a:latin typeface="Times New Roman" pitchFamily="18" charset="0"/>
                </a:rPr>
                <a:t>Heave</a:t>
              </a:r>
            </a:p>
          </p:txBody>
        </p:sp>
        <p:sp>
          <p:nvSpPr>
            <p:cNvPr id="216087" name="Line 23"/>
            <p:cNvSpPr>
              <a:spLocks noChangeShapeType="1"/>
            </p:cNvSpPr>
            <p:nvPr/>
          </p:nvSpPr>
          <p:spPr bwMode="auto">
            <a:xfrm flipV="1">
              <a:off x="4137" y="1008"/>
              <a:ext cx="528" cy="336"/>
            </a:xfrm>
            <a:prstGeom prst="line">
              <a:avLst/>
            </a:prstGeom>
            <a:noFill/>
            <a:ln w="12700">
              <a:solidFill>
                <a:schemeClr val="bg1"/>
              </a:solidFill>
              <a:round/>
              <a:headEnd type="triangle" w="med" len="med"/>
              <a:tailEnd type="triangle" w="med" len="med"/>
            </a:ln>
            <a:effectLst/>
          </p:spPr>
          <p:txBody>
            <a:bodyPr/>
            <a:lstStyle/>
            <a:p>
              <a:endParaRPr lang="en-US"/>
            </a:p>
          </p:txBody>
        </p:sp>
        <p:sp>
          <p:nvSpPr>
            <p:cNvPr id="216088" name="Rectangle 24"/>
            <p:cNvSpPr>
              <a:spLocks noChangeArrowheads="1"/>
            </p:cNvSpPr>
            <p:nvPr/>
          </p:nvSpPr>
          <p:spPr bwMode="auto">
            <a:xfrm>
              <a:off x="4368" y="1152"/>
              <a:ext cx="413" cy="210"/>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1600">
                  <a:latin typeface="Times New Roman" pitchFamily="18" charset="0"/>
                </a:rPr>
                <a:t>Surge</a:t>
              </a:r>
            </a:p>
          </p:txBody>
        </p:sp>
        <p:sp>
          <p:nvSpPr>
            <p:cNvPr id="216089" name="Line 25"/>
            <p:cNvSpPr>
              <a:spLocks noChangeShapeType="1"/>
            </p:cNvSpPr>
            <p:nvPr/>
          </p:nvSpPr>
          <p:spPr bwMode="auto">
            <a:xfrm>
              <a:off x="3177" y="3216"/>
              <a:ext cx="384" cy="480"/>
            </a:xfrm>
            <a:prstGeom prst="line">
              <a:avLst/>
            </a:prstGeom>
            <a:noFill/>
            <a:ln w="12700">
              <a:solidFill>
                <a:schemeClr val="bg1"/>
              </a:solidFill>
              <a:round/>
              <a:headEnd type="triangle" w="med" len="med"/>
              <a:tailEnd type="triangle" w="med" len="med"/>
            </a:ln>
            <a:effectLst/>
          </p:spPr>
          <p:txBody>
            <a:bodyPr/>
            <a:lstStyle/>
            <a:p>
              <a:endParaRPr lang="en-US"/>
            </a:p>
          </p:txBody>
        </p:sp>
        <p:sp>
          <p:nvSpPr>
            <p:cNvPr id="216090" name="Rectangle 26"/>
            <p:cNvSpPr>
              <a:spLocks noChangeArrowheads="1"/>
            </p:cNvSpPr>
            <p:nvPr/>
          </p:nvSpPr>
          <p:spPr bwMode="auto">
            <a:xfrm>
              <a:off x="3312" y="3216"/>
              <a:ext cx="398" cy="210"/>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1600">
                  <a:latin typeface="Times New Roman" pitchFamily="18" charset="0"/>
                </a:rPr>
                <a:t>Sway</a:t>
              </a:r>
            </a:p>
          </p:txBody>
        </p:sp>
        <p:grpSp>
          <p:nvGrpSpPr>
            <p:cNvPr id="216091" name="Group 27"/>
            <p:cNvGrpSpPr>
              <a:grpSpLocks/>
            </p:cNvGrpSpPr>
            <p:nvPr/>
          </p:nvGrpSpPr>
          <p:grpSpPr bwMode="auto">
            <a:xfrm>
              <a:off x="1936" y="1687"/>
              <a:ext cx="281" cy="192"/>
              <a:chOff x="2023" y="2167"/>
              <a:chExt cx="281" cy="192"/>
            </a:xfrm>
          </p:grpSpPr>
          <p:sp>
            <p:nvSpPr>
              <p:cNvPr id="216092" name="Arc 28"/>
              <p:cNvSpPr>
                <a:spLocks/>
              </p:cNvSpPr>
              <p:nvPr/>
            </p:nvSpPr>
            <p:spPr bwMode="auto">
              <a:xfrm>
                <a:off x="2160" y="2167"/>
                <a:ext cx="144"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cap="rnd">
                <a:solidFill>
                  <a:schemeClr val="bg1"/>
                </a:solidFill>
                <a:round/>
                <a:headEnd/>
                <a:tailEnd type="triangle" w="med" len="med"/>
              </a:ln>
              <a:effectLst/>
            </p:spPr>
            <p:txBody>
              <a:bodyPr/>
              <a:lstStyle/>
              <a:p>
                <a:endParaRPr lang="en-US"/>
              </a:p>
            </p:txBody>
          </p:sp>
          <p:sp>
            <p:nvSpPr>
              <p:cNvPr id="216093" name="Arc 29"/>
              <p:cNvSpPr>
                <a:spLocks/>
              </p:cNvSpPr>
              <p:nvPr/>
            </p:nvSpPr>
            <p:spPr bwMode="auto">
              <a:xfrm>
                <a:off x="2023" y="2167"/>
                <a:ext cx="144" cy="192"/>
              </a:xfrm>
              <a:custGeom>
                <a:avLst/>
                <a:gdLst>
                  <a:gd name="G0" fmla="+- 21586 0 0"/>
                  <a:gd name="G1" fmla="+- 21599 0 0"/>
                  <a:gd name="G2" fmla="+- 21600 0 0"/>
                  <a:gd name="T0" fmla="*/ 0 w 21586"/>
                  <a:gd name="T1" fmla="*/ 20812 h 21599"/>
                  <a:gd name="T2" fmla="*/ 21436 w 21586"/>
                  <a:gd name="T3" fmla="*/ 0 h 21599"/>
                  <a:gd name="T4" fmla="*/ 21586 w 21586"/>
                  <a:gd name="T5" fmla="*/ 21599 h 21599"/>
                </a:gdLst>
                <a:ahLst/>
                <a:cxnLst>
                  <a:cxn ang="0">
                    <a:pos x="T0" y="T1"/>
                  </a:cxn>
                  <a:cxn ang="0">
                    <a:pos x="T2" y="T3"/>
                  </a:cxn>
                  <a:cxn ang="0">
                    <a:pos x="T4" y="T5"/>
                  </a:cxn>
                </a:cxnLst>
                <a:rect l="0" t="0" r="r" b="b"/>
                <a:pathLst>
                  <a:path w="21586" h="21599" fill="none" extrusionOk="0">
                    <a:moveTo>
                      <a:pt x="0" y="20812"/>
                    </a:moveTo>
                    <a:cubicBezTo>
                      <a:pt x="421" y="9254"/>
                      <a:pt x="9871" y="79"/>
                      <a:pt x="21435" y="-1"/>
                    </a:cubicBezTo>
                  </a:path>
                  <a:path w="21586" h="21599" stroke="0" extrusionOk="0">
                    <a:moveTo>
                      <a:pt x="0" y="20812"/>
                    </a:moveTo>
                    <a:cubicBezTo>
                      <a:pt x="421" y="9254"/>
                      <a:pt x="9871" y="79"/>
                      <a:pt x="21435" y="-1"/>
                    </a:cubicBezTo>
                    <a:lnTo>
                      <a:pt x="21586" y="21599"/>
                    </a:lnTo>
                    <a:close/>
                  </a:path>
                </a:pathLst>
              </a:custGeom>
              <a:noFill/>
              <a:ln w="12700" cap="rnd">
                <a:solidFill>
                  <a:schemeClr val="bg1"/>
                </a:solidFill>
                <a:round/>
                <a:headEnd type="triangle" w="med" len="med"/>
                <a:tailEnd/>
              </a:ln>
              <a:effectLst/>
            </p:spPr>
            <p:txBody>
              <a:bodyPr/>
              <a:lstStyle/>
              <a:p>
                <a:endParaRPr lang="en-US"/>
              </a:p>
            </p:txBody>
          </p:sp>
        </p:grpSp>
        <p:sp>
          <p:nvSpPr>
            <p:cNvPr id="216094" name="Rectangle 30"/>
            <p:cNvSpPr>
              <a:spLocks noChangeArrowheads="1"/>
            </p:cNvSpPr>
            <p:nvPr/>
          </p:nvSpPr>
          <p:spPr bwMode="auto">
            <a:xfrm>
              <a:off x="1632" y="1392"/>
              <a:ext cx="671" cy="210"/>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1600">
                  <a:latin typeface="Times New Roman" pitchFamily="18" charset="0"/>
                </a:rPr>
                <a:t>Pitch/Trim</a:t>
              </a:r>
            </a:p>
          </p:txBody>
        </p:sp>
        <p:grpSp>
          <p:nvGrpSpPr>
            <p:cNvPr id="216095" name="Group 31"/>
            <p:cNvGrpSpPr>
              <a:grpSpLocks/>
            </p:cNvGrpSpPr>
            <p:nvPr/>
          </p:nvGrpSpPr>
          <p:grpSpPr bwMode="auto">
            <a:xfrm>
              <a:off x="1072" y="3127"/>
              <a:ext cx="137" cy="241"/>
              <a:chOff x="1159" y="3607"/>
              <a:chExt cx="137" cy="241"/>
            </a:xfrm>
          </p:grpSpPr>
          <p:sp>
            <p:nvSpPr>
              <p:cNvPr id="216096" name="Arc 32"/>
              <p:cNvSpPr>
                <a:spLocks/>
              </p:cNvSpPr>
              <p:nvPr/>
            </p:nvSpPr>
            <p:spPr bwMode="auto">
              <a:xfrm>
                <a:off x="1224" y="3608"/>
                <a:ext cx="72" cy="24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cap="rnd">
                <a:solidFill>
                  <a:schemeClr val="bg1"/>
                </a:solidFill>
                <a:round/>
                <a:headEnd/>
                <a:tailEnd type="triangle" w="med" len="med"/>
              </a:ln>
              <a:effectLst/>
            </p:spPr>
            <p:txBody>
              <a:bodyPr/>
              <a:lstStyle/>
              <a:p>
                <a:endParaRPr lang="en-US"/>
              </a:p>
            </p:txBody>
          </p:sp>
          <p:sp>
            <p:nvSpPr>
              <p:cNvPr id="216097" name="Arc 33"/>
              <p:cNvSpPr>
                <a:spLocks/>
              </p:cNvSpPr>
              <p:nvPr/>
            </p:nvSpPr>
            <p:spPr bwMode="auto">
              <a:xfrm>
                <a:off x="1159" y="3607"/>
                <a:ext cx="72" cy="240"/>
              </a:xfrm>
              <a:custGeom>
                <a:avLst/>
                <a:gdLst>
                  <a:gd name="G0" fmla="+- 21591 0 0"/>
                  <a:gd name="G1" fmla="+- 21598 0 0"/>
                  <a:gd name="G2" fmla="+- 21600 0 0"/>
                  <a:gd name="T0" fmla="*/ 0 w 21591"/>
                  <a:gd name="T1" fmla="*/ 20968 h 21598"/>
                  <a:gd name="T2" fmla="*/ 21291 w 21591"/>
                  <a:gd name="T3" fmla="*/ 0 h 21598"/>
                  <a:gd name="T4" fmla="*/ 21591 w 21591"/>
                  <a:gd name="T5" fmla="*/ 21598 h 21598"/>
                </a:gdLst>
                <a:ahLst/>
                <a:cxnLst>
                  <a:cxn ang="0">
                    <a:pos x="T0" y="T1"/>
                  </a:cxn>
                  <a:cxn ang="0">
                    <a:pos x="T2" y="T3"/>
                  </a:cxn>
                  <a:cxn ang="0">
                    <a:pos x="T4" y="T5"/>
                  </a:cxn>
                </a:cxnLst>
                <a:rect l="0" t="0" r="r" b="b"/>
                <a:pathLst>
                  <a:path w="21591" h="21598" fill="none" extrusionOk="0">
                    <a:moveTo>
                      <a:pt x="0" y="20968"/>
                    </a:moveTo>
                    <a:cubicBezTo>
                      <a:pt x="337" y="9405"/>
                      <a:pt x="9724" y="160"/>
                      <a:pt x="21291" y="0"/>
                    </a:cubicBezTo>
                  </a:path>
                  <a:path w="21591" h="21598" stroke="0" extrusionOk="0">
                    <a:moveTo>
                      <a:pt x="0" y="20968"/>
                    </a:moveTo>
                    <a:cubicBezTo>
                      <a:pt x="337" y="9405"/>
                      <a:pt x="9724" y="160"/>
                      <a:pt x="21291" y="0"/>
                    </a:cubicBezTo>
                    <a:lnTo>
                      <a:pt x="21591" y="21598"/>
                    </a:lnTo>
                    <a:close/>
                  </a:path>
                </a:pathLst>
              </a:custGeom>
              <a:noFill/>
              <a:ln w="12700" cap="rnd">
                <a:solidFill>
                  <a:schemeClr val="bg1"/>
                </a:solidFill>
                <a:round/>
                <a:headEnd type="triangle" w="med" len="med"/>
                <a:tailEnd/>
              </a:ln>
              <a:effectLst/>
            </p:spPr>
            <p:txBody>
              <a:bodyPr/>
              <a:lstStyle/>
              <a:p>
                <a:endParaRPr lang="en-US"/>
              </a:p>
            </p:txBody>
          </p:sp>
        </p:grpSp>
        <p:sp>
          <p:nvSpPr>
            <p:cNvPr id="216098" name="Rectangle 34"/>
            <p:cNvSpPr>
              <a:spLocks noChangeArrowheads="1"/>
            </p:cNvSpPr>
            <p:nvPr/>
          </p:nvSpPr>
          <p:spPr bwMode="auto">
            <a:xfrm>
              <a:off x="624" y="2880"/>
              <a:ext cx="849" cy="210"/>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1600">
                  <a:latin typeface="Times New Roman" pitchFamily="18" charset="0"/>
                </a:rPr>
                <a:t>Roll/List/Heel</a:t>
              </a:r>
            </a:p>
          </p:txBody>
        </p:sp>
        <p:grpSp>
          <p:nvGrpSpPr>
            <p:cNvPr id="216099" name="Group 35"/>
            <p:cNvGrpSpPr>
              <a:grpSpLocks/>
            </p:cNvGrpSpPr>
            <p:nvPr/>
          </p:nvGrpSpPr>
          <p:grpSpPr bwMode="auto">
            <a:xfrm>
              <a:off x="2409" y="3511"/>
              <a:ext cx="199" cy="288"/>
              <a:chOff x="2496" y="3991"/>
              <a:chExt cx="199" cy="288"/>
            </a:xfrm>
          </p:grpSpPr>
          <p:sp>
            <p:nvSpPr>
              <p:cNvPr id="216100" name="Arc 36"/>
              <p:cNvSpPr>
                <a:spLocks/>
              </p:cNvSpPr>
              <p:nvPr/>
            </p:nvSpPr>
            <p:spPr bwMode="auto">
              <a:xfrm rot="16200000">
                <a:off x="2520" y="3967"/>
                <a:ext cx="144"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cap="rnd">
                <a:solidFill>
                  <a:schemeClr val="bg1"/>
                </a:solidFill>
                <a:round/>
                <a:headEnd/>
                <a:tailEnd type="triangle" w="med" len="med"/>
              </a:ln>
              <a:effectLst/>
            </p:spPr>
            <p:txBody>
              <a:bodyPr/>
              <a:lstStyle/>
              <a:p>
                <a:endParaRPr lang="en-US"/>
              </a:p>
            </p:txBody>
          </p:sp>
          <p:sp>
            <p:nvSpPr>
              <p:cNvPr id="216101" name="Arc 37"/>
              <p:cNvSpPr>
                <a:spLocks/>
              </p:cNvSpPr>
              <p:nvPr/>
            </p:nvSpPr>
            <p:spPr bwMode="auto">
              <a:xfrm rot="16200000">
                <a:off x="2527" y="4111"/>
                <a:ext cx="144" cy="192"/>
              </a:xfrm>
              <a:custGeom>
                <a:avLst/>
                <a:gdLst>
                  <a:gd name="G0" fmla="+- 21586 0 0"/>
                  <a:gd name="G1" fmla="+- 21599 0 0"/>
                  <a:gd name="G2" fmla="+- 21600 0 0"/>
                  <a:gd name="T0" fmla="*/ 0 w 21586"/>
                  <a:gd name="T1" fmla="*/ 20812 h 21599"/>
                  <a:gd name="T2" fmla="*/ 21436 w 21586"/>
                  <a:gd name="T3" fmla="*/ 0 h 21599"/>
                  <a:gd name="T4" fmla="*/ 21586 w 21586"/>
                  <a:gd name="T5" fmla="*/ 21599 h 21599"/>
                </a:gdLst>
                <a:ahLst/>
                <a:cxnLst>
                  <a:cxn ang="0">
                    <a:pos x="T0" y="T1"/>
                  </a:cxn>
                  <a:cxn ang="0">
                    <a:pos x="T2" y="T3"/>
                  </a:cxn>
                  <a:cxn ang="0">
                    <a:pos x="T4" y="T5"/>
                  </a:cxn>
                </a:cxnLst>
                <a:rect l="0" t="0" r="r" b="b"/>
                <a:pathLst>
                  <a:path w="21586" h="21599" fill="none" extrusionOk="0">
                    <a:moveTo>
                      <a:pt x="0" y="20812"/>
                    </a:moveTo>
                    <a:cubicBezTo>
                      <a:pt x="421" y="9254"/>
                      <a:pt x="9871" y="79"/>
                      <a:pt x="21435" y="-1"/>
                    </a:cubicBezTo>
                  </a:path>
                  <a:path w="21586" h="21599" stroke="0" extrusionOk="0">
                    <a:moveTo>
                      <a:pt x="0" y="20812"/>
                    </a:moveTo>
                    <a:cubicBezTo>
                      <a:pt x="421" y="9254"/>
                      <a:pt x="9871" y="79"/>
                      <a:pt x="21435" y="-1"/>
                    </a:cubicBezTo>
                    <a:lnTo>
                      <a:pt x="21586" y="21599"/>
                    </a:lnTo>
                    <a:close/>
                  </a:path>
                </a:pathLst>
              </a:custGeom>
              <a:noFill/>
              <a:ln w="12700" cap="rnd">
                <a:solidFill>
                  <a:schemeClr val="bg1"/>
                </a:solidFill>
                <a:round/>
                <a:headEnd type="triangle" w="med" len="med"/>
                <a:tailEnd/>
              </a:ln>
              <a:effectLst/>
            </p:spPr>
            <p:txBody>
              <a:bodyPr/>
              <a:lstStyle/>
              <a:p>
                <a:endParaRPr lang="en-US"/>
              </a:p>
            </p:txBody>
          </p:sp>
        </p:grpSp>
        <p:sp>
          <p:nvSpPr>
            <p:cNvPr id="216102" name="Rectangle 38"/>
            <p:cNvSpPr>
              <a:spLocks noChangeArrowheads="1"/>
            </p:cNvSpPr>
            <p:nvPr/>
          </p:nvSpPr>
          <p:spPr bwMode="auto">
            <a:xfrm>
              <a:off x="2640" y="3552"/>
              <a:ext cx="355" cy="210"/>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1600">
                  <a:latin typeface="Times New Roman" pitchFamily="18" charset="0"/>
                </a:rPr>
                <a:t>Yaw</a:t>
              </a:r>
            </a:p>
          </p:txBody>
        </p:sp>
      </p:grpSp>
    </p:spTree>
  </p:cSld>
  <p:clrMapOvr>
    <a:masterClrMapping/>
  </p:clrMapOvr>
  <p:transition>
    <p:cut/>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2"/>
          <p:cNvSpPr>
            <a:spLocks noGrp="1" noChangeArrowheads="1"/>
          </p:cNvSpPr>
          <p:nvPr>
            <p:ph type="title"/>
          </p:nvPr>
        </p:nvSpPr>
        <p:spPr>
          <a:xfrm>
            <a:off x="990600" y="76200"/>
            <a:ext cx="6096000" cy="1143000"/>
          </a:xfrm>
          <a:noFill/>
          <a:ln/>
        </p:spPr>
        <p:txBody>
          <a:bodyPr lIns="90488" tIns="44450" rIns="90488" bIns="44450"/>
          <a:lstStyle/>
          <a:p>
            <a:pPr algn="ctr"/>
            <a:r>
              <a:rPr lang="en-US" dirty="0"/>
              <a:t>Section 1.9</a:t>
            </a:r>
          </a:p>
        </p:txBody>
      </p:sp>
      <p:sp>
        <p:nvSpPr>
          <p:cNvPr id="218115" name="Rectangle 3"/>
          <p:cNvSpPr>
            <a:spLocks noGrp="1" noChangeArrowheads="1"/>
          </p:cNvSpPr>
          <p:nvPr>
            <p:ph type="body" idx="1"/>
          </p:nvPr>
        </p:nvSpPr>
        <p:spPr>
          <a:xfrm>
            <a:off x="-76200" y="1066800"/>
            <a:ext cx="8305800" cy="4114800"/>
          </a:xfrm>
          <a:noFill/>
          <a:ln/>
        </p:spPr>
        <p:txBody>
          <a:bodyPr lIns="90488" tIns="44450" rIns="90488" bIns="44450"/>
          <a:lstStyle/>
          <a:p>
            <a:pPr>
              <a:lnSpc>
                <a:spcPct val="90000"/>
              </a:lnSpc>
              <a:buFont typeface="Wingdings" pitchFamily="2" charset="2"/>
              <a:buNone/>
            </a:pPr>
            <a:r>
              <a:rPr lang="en-US" sz="2400" dirty="0"/>
              <a:t> Bernoulli’s Equation:</a:t>
            </a:r>
          </a:p>
          <a:p>
            <a:pPr>
              <a:lnSpc>
                <a:spcPct val="90000"/>
              </a:lnSpc>
            </a:pPr>
            <a:endParaRPr lang="en-US" sz="2400" dirty="0"/>
          </a:p>
          <a:p>
            <a:pPr>
              <a:lnSpc>
                <a:spcPct val="90000"/>
              </a:lnSpc>
            </a:pPr>
            <a:endParaRPr lang="en-US" sz="2400" dirty="0"/>
          </a:p>
          <a:p>
            <a:pPr lvl="1">
              <a:lnSpc>
                <a:spcPct val="90000"/>
              </a:lnSpc>
              <a:buFont typeface="Wingdings" pitchFamily="2" charset="2"/>
              <a:buNone/>
            </a:pPr>
            <a:endParaRPr lang="en-US" sz="2200" dirty="0"/>
          </a:p>
          <a:p>
            <a:pPr lvl="1">
              <a:lnSpc>
                <a:spcPct val="90000"/>
              </a:lnSpc>
              <a:buFont typeface="Wingdings" pitchFamily="2" charset="2"/>
              <a:buNone/>
            </a:pPr>
            <a:endParaRPr lang="en-US" sz="2200" dirty="0"/>
          </a:p>
          <a:p>
            <a:pPr lvl="1">
              <a:lnSpc>
                <a:spcPct val="90000"/>
              </a:lnSpc>
              <a:buFont typeface="Wingdings" pitchFamily="2" charset="2"/>
              <a:buNone/>
            </a:pPr>
            <a:endParaRPr lang="en-US" sz="2200" dirty="0"/>
          </a:p>
          <a:p>
            <a:pPr lvl="1">
              <a:lnSpc>
                <a:spcPct val="90000"/>
              </a:lnSpc>
              <a:buFont typeface="Wingdings" pitchFamily="2" charset="2"/>
              <a:buNone/>
            </a:pPr>
            <a:endParaRPr lang="en-US" sz="1700" dirty="0"/>
          </a:p>
          <a:p>
            <a:pPr lvl="1">
              <a:lnSpc>
                <a:spcPct val="90000"/>
              </a:lnSpc>
              <a:buFont typeface="Wingdings" pitchFamily="2" charset="2"/>
              <a:buNone/>
            </a:pPr>
            <a:endParaRPr lang="en-US" sz="1500" dirty="0"/>
          </a:p>
          <a:p>
            <a:pPr lvl="1">
              <a:lnSpc>
                <a:spcPct val="90000"/>
              </a:lnSpc>
              <a:buFont typeface="Wingdings" pitchFamily="2" charset="2"/>
              <a:buNone/>
            </a:pPr>
            <a:endParaRPr lang="en-US" sz="1500" dirty="0"/>
          </a:p>
          <a:p>
            <a:pPr lvl="1">
              <a:lnSpc>
                <a:spcPct val="90000"/>
              </a:lnSpc>
              <a:buFont typeface="Wingdings" pitchFamily="2" charset="2"/>
              <a:buNone/>
            </a:pPr>
            <a:r>
              <a:rPr lang="en-US" sz="1500" dirty="0"/>
              <a:t>Flow Energy + Kinetic Energy + Gravitational Potential Energy=Available Energy </a:t>
            </a:r>
          </a:p>
          <a:p>
            <a:pPr lvl="1">
              <a:lnSpc>
                <a:spcPct val="90000"/>
              </a:lnSpc>
              <a:buFont typeface="Wingdings" pitchFamily="2" charset="2"/>
              <a:buNone/>
            </a:pPr>
            <a:r>
              <a:rPr lang="en-US" sz="1500" dirty="0"/>
              <a:t>   (Assumes steady, frictionless, incompressible flow along a streamline)</a:t>
            </a:r>
          </a:p>
          <a:p>
            <a:pPr lvl="1">
              <a:lnSpc>
                <a:spcPct val="90000"/>
              </a:lnSpc>
              <a:buFont typeface="Wingdings" pitchFamily="2" charset="2"/>
              <a:buNone/>
            </a:pPr>
            <a:endParaRPr lang="en-US" sz="2200" dirty="0"/>
          </a:p>
          <a:p>
            <a:pPr lvl="1">
              <a:lnSpc>
                <a:spcPct val="90000"/>
              </a:lnSpc>
              <a:buFont typeface="Wingdings" pitchFamily="2" charset="2"/>
              <a:buNone/>
            </a:pPr>
            <a:r>
              <a:rPr lang="en-US" sz="2200" dirty="0"/>
              <a:t>p=hydrostatic pressure at any point in the stream</a:t>
            </a:r>
          </a:p>
          <a:p>
            <a:pPr lvl="1">
              <a:lnSpc>
                <a:spcPct val="90000"/>
              </a:lnSpc>
              <a:buFont typeface="Wingdings" pitchFamily="2" charset="2"/>
              <a:buNone/>
            </a:pPr>
            <a:r>
              <a:rPr lang="en-US" sz="2200" dirty="0"/>
              <a:t>V=speed of the fluid at any point on the stream</a:t>
            </a:r>
          </a:p>
          <a:p>
            <a:pPr lvl="1">
              <a:lnSpc>
                <a:spcPct val="90000"/>
              </a:lnSpc>
              <a:buFont typeface="Wingdings" pitchFamily="2" charset="2"/>
              <a:buNone/>
            </a:pPr>
            <a:r>
              <a:rPr lang="en-US" sz="2200" dirty="0"/>
              <a:t>g=acceleration of gravity</a:t>
            </a:r>
          </a:p>
          <a:p>
            <a:pPr lvl="1">
              <a:lnSpc>
                <a:spcPct val="90000"/>
              </a:lnSpc>
              <a:buFont typeface="Wingdings" pitchFamily="2" charset="2"/>
              <a:buNone/>
            </a:pPr>
            <a:r>
              <a:rPr lang="en-US" sz="2200" dirty="0"/>
              <a:t>z=height of the streamline point above reference</a:t>
            </a:r>
          </a:p>
          <a:p>
            <a:pPr lvl="1">
              <a:lnSpc>
                <a:spcPct val="90000"/>
              </a:lnSpc>
              <a:buFont typeface="Wingdings" pitchFamily="2" charset="2"/>
              <a:buNone/>
            </a:pPr>
            <a:r>
              <a:rPr lang="en-US" sz="2200" dirty="0">
                <a:latin typeface="Symbol" pitchFamily="18" charset="2"/>
              </a:rPr>
              <a:t>r</a:t>
            </a:r>
            <a:r>
              <a:rPr lang="en-US" sz="2200" dirty="0"/>
              <a:t>=fluid density</a:t>
            </a:r>
          </a:p>
        </p:txBody>
      </p:sp>
      <p:graphicFrame>
        <p:nvGraphicFramePr>
          <p:cNvPr id="218116" name="Object 4">
            <a:hlinkClick r:id="" action="ppaction://ole?verb=0"/>
          </p:cNvPr>
          <p:cNvGraphicFramePr>
            <a:graphicFrameLocks/>
          </p:cNvGraphicFramePr>
          <p:nvPr/>
        </p:nvGraphicFramePr>
        <p:xfrm>
          <a:off x="1295400" y="1828800"/>
          <a:ext cx="5959475" cy="1079500"/>
        </p:xfrm>
        <a:graphic>
          <a:graphicData uri="http://schemas.openxmlformats.org/presentationml/2006/ole">
            <p:oleObj spid="_x0000_s218116" name="Equation" r:id="rId4" imgW="5957640" imgH="1077840" progId="Equation.3">
              <p:embed/>
            </p:oleObj>
          </a:graphicData>
        </a:graphic>
      </p:graphicFrame>
      <p:sp>
        <p:nvSpPr>
          <p:cNvPr id="218117" name="Text Box 5"/>
          <p:cNvSpPr txBox="1">
            <a:spLocks noChangeArrowheads="1"/>
          </p:cNvSpPr>
          <p:nvPr/>
        </p:nvSpPr>
        <p:spPr bwMode="auto">
          <a:xfrm>
            <a:off x="304800" y="3048000"/>
            <a:ext cx="8169275" cy="1066800"/>
          </a:xfrm>
          <a:prstGeom prst="rect">
            <a:avLst/>
          </a:prstGeom>
          <a:noFill/>
          <a:ln w="9525">
            <a:noFill/>
            <a:miter lim="800000"/>
            <a:headEnd/>
            <a:tailEnd/>
          </a:ln>
          <a:effectLst/>
        </p:spPr>
        <p:txBody>
          <a:bodyPr>
            <a:spAutoFit/>
          </a:bodyPr>
          <a:lstStyle/>
          <a:p>
            <a:pPr eaLnBrk="0" hangingPunct="0">
              <a:spcBef>
                <a:spcPct val="0"/>
              </a:spcBef>
              <a:buClrTx/>
              <a:buFontTx/>
              <a:buNone/>
            </a:pPr>
            <a:r>
              <a:rPr lang="en-US" sz="3200">
                <a:solidFill>
                  <a:srgbClr val="FF0000"/>
                </a:solidFill>
              </a:rPr>
              <a:t>Along a line of equal energy (a streamline) in a fluid, the above is a constant.</a:t>
            </a:r>
          </a:p>
        </p:txBody>
      </p:sp>
    </p:spTree>
  </p:cSld>
  <p:clrMapOvr>
    <a:masterClrMapping/>
  </p:clrMapOvr>
  <p:transition>
    <p:cut/>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2"/>
          <p:cNvSpPr>
            <a:spLocks noChangeArrowheads="1"/>
          </p:cNvSpPr>
          <p:nvPr/>
        </p:nvSpPr>
        <p:spPr bwMode="auto">
          <a:xfrm>
            <a:off x="0" y="152400"/>
            <a:ext cx="9144000" cy="1143000"/>
          </a:xfrm>
          <a:prstGeom prst="rect">
            <a:avLst/>
          </a:prstGeom>
          <a:noFill/>
          <a:ln w="9525">
            <a:noFill/>
            <a:miter lim="800000"/>
            <a:headEnd/>
            <a:tailEnd/>
          </a:ln>
          <a:effectLst/>
        </p:spPr>
        <p:txBody>
          <a:bodyPr lIns="91435" tIns="45718" rIns="91435" bIns="45718" anchor="ctr"/>
          <a:lstStyle/>
          <a:p>
            <a:pPr algn="ctr">
              <a:lnSpc>
                <a:spcPct val="70000"/>
              </a:lnSpc>
              <a:spcBef>
                <a:spcPct val="0"/>
              </a:spcBef>
              <a:buClrTx/>
              <a:buFontTx/>
              <a:buNone/>
            </a:pPr>
            <a:r>
              <a:rPr lang="en-US" sz="4000" b="1" dirty="0">
                <a:latin typeface="Arial Narrow" pitchFamily="34" charset="0"/>
              </a:rPr>
              <a:t>Bernoulli Equation</a:t>
            </a:r>
            <a:endParaRPr lang="en-US" sz="4800" b="1" dirty="0">
              <a:latin typeface="Arial Narrow" pitchFamily="34" charset="0"/>
            </a:endParaRPr>
          </a:p>
        </p:txBody>
      </p:sp>
      <p:sp>
        <p:nvSpPr>
          <p:cNvPr id="220163" name="Rectangle 3"/>
          <p:cNvSpPr>
            <a:spLocks noChangeArrowheads="1"/>
          </p:cNvSpPr>
          <p:nvPr/>
        </p:nvSpPr>
        <p:spPr bwMode="auto">
          <a:xfrm>
            <a:off x="990600" y="3048000"/>
            <a:ext cx="7086600" cy="2000548"/>
          </a:xfrm>
          <a:prstGeom prst="rect">
            <a:avLst/>
          </a:prstGeom>
          <a:noFill/>
          <a:ln w="9525">
            <a:noFill/>
            <a:miter lim="800000"/>
            <a:headEnd/>
            <a:tailEnd/>
          </a:ln>
          <a:effectLst/>
        </p:spPr>
        <p:txBody>
          <a:bodyPr>
            <a:spAutoFit/>
          </a:bodyPr>
          <a:lstStyle/>
          <a:p>
            <a:pPr eaLnBrk="0" hangingPunct="0">
              <a:spcBef>
                <a:spcPct val="0"/>
              </a:spcBef>
              <a:buClrTx/>
              <a:buFontTx/>
              <a:buChar char="•"/>
            </a:pPr>
            <a:r>
              <a:rPr lang="en-US" b="1" dirty="0"/>
              <a:t>  </a:t>
            </a:r>
            <a:r>
              <a:rPr lang="en-US" dirty="0"/>
              <a:t>Total pressure is constant in a fluid, if:</a:t>
            </a:r>
          </a:p>
          <a:p>
            <a:pPr eaLnBrk="0" hangingPunct="0">
              <a:spcBef>
                <a:spcPct val="0"/>
              </a:spcBef>
              <a:buClrTx/>
              <a:buFontTx/>
              <a:buChar char="•"/>
            </a:pPr>
            <a:endParaRPr lang="en-US" sz="2400" dirty="0"/>
          </a:p>
          <a:p>
            <a:pPr lvl="2" eaLnBrk="0" hangingPunct="0">
              <a:spcBef>
                <a:spcPct val="0"/>
              </a:spcBef>
              <a:buClrTx/>
              <a:buFont typeface="Symbol" pitchFamily="18" charset="2"/>
              <a:buChar char="®"/>
            </a:pPr>
            <a:r>
              <a:rPr lang="en-US" sz="2400" dirty="0"/>
              <a:t>  </a:t>
            </a:r>
            <a:r>
              <a:rPr lang="en-US" sz="2400" dirty="0" err="1"/>
              <a:t>inviscid</a:t>
            </a:r>
            <a:r>
              <a:rPr lang="en-US" sz="2400" dirty="0"/>
              <a:t> flow (no viscosity)</a:t>
            </a:r>
          </a:p>
          <a:p>
            <a:pPr lvl="2" eaLnBrk="0" hangingPunct="0">
              <a:spcBef>
                <a:spcPct val="0"/>
              </a:spcBef>
              <a:buClrTx/>
              <a:buFont typeface="Symbol" pitchFamily="18" charset="2"/>
              <a:buChar char="®"/>
            </a:pPr>
            <a:r>
              <a:rPr lang="en-US" sz="2400" dirty="0"/>
              <a:t>  incompressible flow</a:t>
            </a:r>
          </a:p>
          <a:p>
            <a:pPr lvl="2" eaLnBrk="0" hangingPunct="0">
              <a:spcBef>
                <a:spcPct val="0"/>
              </a:spcBef>
              <a:buClrTx/>
              <a:buFont typeface="Symbol" pitchFamily="18" charset="2"/>
              <a:buChar char="®"/>
            </a:pPr>
            <a:r>
              <a:rPr lang="en-US" sz="2400" dirty="0"/>
              <a:t>  steady flow </a:t>
            </a:r>
          </a:p>
        </p:txBody>
      </p:sp>
      <p:graphicFrame>
        <p:nvGraphicFramePr>
          <p:cNvPr id="220164" name="Object 4"/>
          <p:cNvGraphicFramePr>
            <a:graphicFrameLocks noChangeAspect="1"/>
          </p:cNvGraphicFramePr>
          <p:nvPr/>
        </p:nvGraphicFramePr>
        <p:xfrm>
          <a:off x="762000" y="1371600"/>
          <a:ext cx="7543800" cy="1176338"/>
        </p:xfrm>
        <a:graphic>
          <a:graphicData uri="http://schemas.openxmlformats.org/presentationml/2006/ole">
            <p:oleObj spid="_x0000_s220164" name="Equation" r:id="rId3" imgW="4635360" imgH="723600" progId="Equation.3">
              <p:embed/>
            </p:oleObj>
          </a:graphicData>
        </a:graphic>
      </p:graphicFrame>
      <p:sp>
        <p:nvSpPr>
          <p:cNvPr id="220165" name="Text Box 5"/>
          <p:cNvSpPr txBox="1">
            <a:spLocks noChangeArrowheads="1"/>
          </p:cNvSpPr>
          <p:nvPr/>
        </p:nvSpPr>
        <p:spPr bwMode="auto">
          <a:xfrm>
            <a:off x="0" y="5303838"/>
            <a:ext cx="9448800" cy="1066800"/>
          </a:xfrm>
          <a:prstGeom prst="rect">
            <a:avLst/>
          </a:prstGeom>
          <a:noFill/>
          <a:ln w="9525">
            <a:noFill/>
            <a:miter lim="800000"/>
            <a:headEnd/>
            <a:tailEnd/>
          </a:ln>
          <a:effectLst/>
        </p:spPr>
        <p:txBody>
          <a:bodyPr>
            <a:spAutoFit/>
          </a:bodyPr>
          <a:lstStyle/>
          <a:p>
            <a:pPr eaLnBrk="0" hangingPunct="0">
              <a:spcBef>
                <a:spcPct val="0"/>
              </a:spcBef>
              <a:buClrTx/>
              <a:buFontTx/>
              <a:buNone/>
            </a:pPr>
            <a:r>
              <a:rPr lang="en-US" sz="3200"/>
              <a:t>This gives us hydrostatic and hydrodynamic pressure. These are the water loads on the vessel.</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1186" name="Rectangle 2"/>
          <p:cNvSpPr>
            <a:spLocks noGrp="1" noChangeArrowheads="1"/>
          </p:cNvSpPr>
          <p:nvPr>
            <p:ph type="title"/>
          </p:nvPr>
        </p:nvSpPr>
        <p:spPr>
          <a:xfrm>
            <a:off x="1524000" y="228600"/>
            <a:ext cx="6096000" cy="1143000"/>
          </a:xfrm>
        </p:spPr>
        <p:txBody>
          <a:bodyPr/>
          <a:lstStyle/>
          <a:p>
            <a:r>
              <a:rPr lang="en-US"/>
              <a:t>Pressure Prediction</a:t>
            </a:r>
          </a:p>
        </p:txBody>
      </p:sp>
      <p:sp>
        <p:nvSpPr>
          <p:cNvPr id="221187" name="Rectangle 3"/>
          <p:cNvSpPr>
            <a:spLocks noGrp="1" noChangeArrowheads="1"/>
          </p:cNvSpPr>
          <p:nvPr>
            <p:ph type="body" idx="1"/>
          </p:nvPr>
        </p:nvSpPr>
        <p:spPr>
          <a:xfrm>
            <a:off x="685800" y="1600200"/>
            <a:ext cx="7772400" cy="4114800"/>
          </a:xfrm>
        </p:spPr>
        <p:txBody>
          <a:bodyPr/>
          <a:lstStyle/>
          <a:p>
            <a:r>
              <a:rPr lang="en-US"/>
              <a:t>Vertical pressure supports the vessel (lift versus weight)</a:t>
            </a:r>
          </a:p>
          <a:p>
            <a:r>
              <a:rPr lang="en-US"/>
              <a:t>Horizontal pressure is thrust and drag</a:t>
            </a:r>
          </a:p>
        </p:txBody>
      </p:sp>
      <p:pic>
        <p:nvPicPr>
          <p:cNvPr id="221188" name="Picture 4" descr="vmag001a"/>
          <p:cNvPicPr>
            <a:picLocks noChangeAspect="1" noChangeArrowheads="1"/>
          </p:cNvPicPr>
          <p:nvPr/>
        </p:nvPicPr>
        <p:blipFill>
          <a:blip r:embed="rId2" cstate="print"/>
          <a:srcRect/>
          <a:stretch>
            <a:fillRect/>
          </a:stretch>
        </p:blipFill>
        <p:spPr bwMode="auto">
          <a:xfrm>
            <a:off x="1066800" y="3962400"/>
            <a:ext cx="7315200" cy="1828800"/>
          </a:xfrm>
          <a:prstGeom prst="rect">
            <a:avLst/>
          </a:prstGeom>
          <a:noFill/>
        </p:spPr>
      </p:pic>
      <p:sp>
        <p:nvSpPr>
          <p:cNvPr id="221189" name="Text Box 5"/>
          <p:cNvSpPr txBox="1">
            <a:spLocks noChangeArrowheads="1"/>
          </p:cNvSpPr>
          <p:nvPr/>
        </p:nvSpPr>
        <p:spPr bwMode="auto">
          <a:xfrm>
            <a:off x="1127125" y="5807075"/>
            <a:ext cx="6361113" cy="579438"/>
          </a:xfrm>
          <a:prstGeom prst="rect">
            <a:avLst/>
          </a:prstGeom>
          <a:noFill/>
          <a:ln w="9525">
            <a:noFill/>
            <a:miter lim="800000"/>
            <a:headEnd/>
            <a:tailEnd/>
          </a:ln>
          <a:effectLst/>
        </p:spPr>
        <p:txBody>
          <a:bodyPr wrap="none">
            <a:spAutoFit/>
          </a:bodyPr>
          <a:lstStyle/>
          <a:p>
            <a:pPr eaLnBrk="0" hangingPunct="0">
              <a:spcBef>
                <a:spcPct val="0"/>
              </a:spcBef>
              <a:buClrTx/>
              <a:buFontTx/>
              <a:buNone/>
            </a:pPr>
            <a:r>
              <a:rPr lang="en-US" sz="3200">
                <a:solidFill>
                  <a:schemeClr val="tx2"/>
                </a:solidFill>
              </a:rPr>
              <a:t>These are the same as an aircraft!</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Rectangle 2"/>
          <p:cNvSpPr>
            <a:spLocks noGrp="1" noChangeArrowheads="1"/>
          </p:cNvSpPr>
          <p:nvPr>
            <p:ph type="title"/>
          </p:nvPr>
        </p:nvSpPr>
        <p:spPr>
          <a:xfrm>
            <a:off x="1752600" y="304800"/>
            <a:ext cx="6096000" cy="1143000"/>
          </a:xfrm>
          <a:noFill/>
          <a:ln/>
        </p:spPr>
        <p:txBody>
          <a:bodyPr lIns="90488" tIns="44450" rIns="90488" bIns="44450"/>
          <a:lstStyle/>
          <a:p>
            <a:r>
              <a:rPr lang="en-US"/>
              <a:t>Example Problem</a:t>
            </a:r>
          </a:p>
        </p:txBody>
      </p:sp>
      <p:sp>
        <p:nvSpPr>
          <p:cNvPr id="222211" name="Rectangle 3"/>
          <p:cNvSpPr>
            <a:spLocks noGrp="1" noChangeArrowheads="1"/>
          </p:cNvSpPr>
          <p:nvPr>
            <p:ph type="body" idx="1"/>
          </p:nvPr>
        </p:nvSpPr>
        <p:spPr>
          <a:xfrm>
            <a:off x="685800" y="1752600"/>
            <a:ext cx="7772400" cy="4114800"/>
          </a:xfrm>
          <a:noFill/>
          <a:ln/>
        </p:spPr>
        <p:txBody>
          <a:bodyPr lIns="90488" tIns="44450" rIns="90488" bIns="44450"/>
          <a:lstStyle/>
          <a:p>
            <a:pPr>
              <a:lnSpc>
                <a:spcPct val="90000"/>
              </a:lnSpc>
            </a:pPr>
            <a:r>
              <a:rPr lang="en-US" sz="2000"/>
              <a:t>A 50ft wide, 100ft long barge on an even keel is divided into forward and aft compartments by a transverse bulkhead 60ft aft of the bow.  The barge weighs 100LT empty with an even weight distribution.  The forward tank is then filled to a height of 5ft and the aft tank to a height of 4ft with oil (</a:t>
            </a:r>
            <a:r>
              <a:rPr lang="en-US" sz="2000">
                <a:latin typeface="Symbol" pitchFamily="18" charset="2"/>
              </a:rPr>
              <a:t>r</a:t>
            </a:r>
            <a:r>
              <a:rPr lang="en-US" sz="2000"/>
              <a:t>=1.80lb-s²/ft</a:t>
            </a:r>
            <a:r>
              <a:rPr lang="en-US" sz="2000" baseline="30000"/>
              <a:t>4</a:t>
            </a:r>
            <a:r>
              <a:rPr lang="en-US" sz="2000"/>
              <a:t>)</a:t>
            </a:r>
          </a:p>
          <a:p>
            <a:pPr>
              <a:lnSpc>
                <a:spcPct val="90000"/>
              </a:lnSpc>
            </a:pPr>
            <a:endParaRPr lang="en-US" sz="2000"/>
          </a:p>
          <a:p>
            <a:pPr>
              <a:lnSpc>
                <a:spcPct val="90000"/>
              </a:lnSpc>
            </a:pPr>
            <a:r>
              <a:rPr lang="en-US" sz="2000"/>
              <a:t>What is the total weight of the barge?</a:t>
            </a:r>
          </a:p>
          <a:p>
            <a:pPr>
              <a:lnSpc>
                <a:spcPct val="90000"/>
              </a:lnSpc>
            </a:pPr>
            <a:endParaRPr lang="en-US" sz="2000"/>
          </a:p>
          <a:p>
            <a:pPr>
              <a:lnSpc>
                <a:spcPct val="90000"/>
              </a:lnSpc>
            </a:pPr>
            <a:r>
              <a:rPr lang="en-US" sz="2000"/>
              <a:t>At what point (fore and aft) would this weight be applied?</a:t>
            </a:r>
          </a:p>
          <a:p>
            <a:pPr>
              <a:lnSpc>
                <a:spcPct val="90000"/>
              </a:lnSpc>
            </a:pPr>
            <a:endParaRPr lang="en-US" sz="2000"/>
          </a:p>
          <a:p>
            <a:pPr>
              <a:lnSpc>
                <a:spcPct val="90000"/>
              </a:lnSpc>
            </a:pPr>
            <a:r>
              <a:rPr lang="en-US" sz="2000"/>
              <a:t>Which degrees of freedom for the barge were affected by loading the oil and in what direction?</a:t>
            </a:r>
          </a:p>
        </p:txBody>
      </p:sp>
    </p:spTree>
  </p:cSld>
  <p:clrMapOvr>
    <a:masterClrMapping/>
  </p:clrMapOvr>
  <p:transition spd="slow">
    <p:cut/>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p:cNvSpPr>
            <a:spLocks noGrp="1" noChangeArrowheads="1"/>
          </p:cNvSpPr>
          <p:nvPr>
            <p:ph type="title"/>
          </p:nvPr>
        </p:nvSpPr>
        <p:spPr>
          <a:xfrm>
            <a:off x="76200" y="76200"/>
            <a:ext cx="6096000" cy="1143000"/>
          </a:xfrm>
          <a:noFill/>
          <a:ln/>
        </p:spPr>
        <p:txBody>
          <a:bodyPr lIns="90488" tIns="44450" rIns="90488" bIns="44450"/>
          <a:lstStyle/>
          <a:p>
            <a:r>
              <a:rPr lang="en-US"/>
              <a:t> Answer:</a:t>
            </a:r>
          </a:p>
        </p:txBody>
      </p:sp>
      <p:sp>
        <p:nvSpPr>
          <p:cNvPr id="224259" name="Rectangle 3"/>
          <p:cNvSpPr>
            <a:spLocks noGrp="1" noChangeArrowheads="1"/>
          </p:cNvSpPr>
          <p:nvPr>
            <p:ph type="body" idx="1"/>
          </p:nvPr>
        </p:nvSpPr>
        <p:spPr>
          <a:xfrm>
            <a:off x="533400" y="1981200"/>
            <a:ext cx="8382000" cy="4114800"/>
          </a:xfrm>
          <a:noFill/>
          <a:ln/>
        </p:spPr>
        <p:txBody>
          <a:bodyPr lIns="90488" tIns="44450" rIns="90488" bIns="44450"/>
          <a:lstStyle/>
          <a:p>
            <a:pPr>
              <a:buFont typeface="Wingdings" pitchFamily="2" charset="2"/>
              <a:buNone/>
            </a:pPr>
            <a:r>
              <a:rPr lang="en-US" sz="2400"/>
              <a:t>Weight</a:t>
            </a:r>
            <a:r>
              <a:rPr lang="en-US" sz="2400" baseline="-25000"/>
              <a:t>bow compt</a:t>
            </a:r>
            <a:r>
              <a:rPr lang="en-US" sz="2400"/>
              <a:t>=</a:t>
            </a:r>
            <a:r>
              <a:rPr lang="en-US" sz="2400">
                <a:latin typeface="Symbol" pitchFamily="18" charset="2"/>
              </a:rPr>
              <a:t>r</a:t>
            </a:r>
            <a:r>
              <a:rPr lang="en-US" sz="2400"/>
              <a:t>gV=</a:t>
            </a:r>
          </a:p>
          <a:p>
            <a:pPr>
              <a:buFont typeface="Wingdings" pitchFamily="2" charset="2"/>
              <a:buNone/>
            </a:pPr>
            <a:r>
              <a:rPr lang="en-US" sz="2400"/>
              <a:t>  (1.80lb-s²/ft</a:t>
            </a:r>
            <a:r>
              <a:rPr lang="en-US" sz="2400" baseline="30000"/>
              <a:t>4</a:t>
            </a:r>
            <a:r>
              <a:rPr lang="en-US" sz="2400"/>
              <a:t>) (32.17ft/s²)(50ft×60ft×5ft)(1LT/2240lb)=</a:t>
            </a:r>
            <a:br>
              <a:rPr lang="en-US" sz="2400"/>
            </a:br>
            <a:r>
              <a:rPr lang="en-US" sz="2400"/>
              <a:t>388LT</a:t>
            </a:r>
          </a:p>
          <a:p>
            <a:pPr>
              <a:buFont typeface="Wingdings" pitchFamily="2" charset="2"/>
              <a:buNone/>
            </a:pPr>
            <a:endParaRPr lang="en-US" sz="2400"/>
          </a:p>
          <a:p>
            <a:pPr>
              <a:buFont typeface="Wingdings" pitchFamily="2" charset="2"/>
              <a:buNone/>
            </a:pPr>
            <a:r>
              <a:rPr lang="en-US" sz="2400"/>
              <a:t>Weight</a:t>
            </a:r>
            <a:r>
              <a:rPr lang="en-US" sz="2400" baseline="-25000"/>
              <a:t>aft compt</a:t>
            </a:r>
            <a:r>
              <a:rPr lang="en-US" sz="2400"/>
              <a:t>=</a:t>
            </a:r>
            <a:r>
              <a:rPr lang="en-US" sz="2400">
                <a:latin typeface="Symbol" pitchFamily="18" charset="2"/>
              </a:rPr>
              <a:t>r</a:t>
            </a:r>
            <a:r>
              <a:rPr lang="en-US" sz="2400"/>
              <a:t>gV=</a:t>
            </a:r>
          </a:p>
          <a:p>
            <a:pPr>
              <a:buFont typeface="Wingdings" pitchFamily="2" charset="2"/>
              <a:buNone/>
            </a:pPr>
            <a:r>
              <a:rPr lang="en-US" sz="2400"/>
              <a:t> (1.80lb-s²/ft</a:t>
            </a:r>
            <a:r>
              <a:rPr lang="en-US" sz="2400" baseline="30000"/>
              <a:t>4</a:t>
            </a:r>
            <a:r>
              <a:rPr lang="en-US" sz="2400"/>
              <a:t>) (32.17ft/s²)(50ft×40ft×4ft)(1LT/2240lb)</a:t>
            </a:r>
          </a:p>
          <a:p>
            <a:pPr>
              <a:buFont typeface="Wingdings" pitchFamily="2" charset="2"/>
              <a:buNone/>
            </a:pPr>
            <a:r>
              <a:rPr lang="en-US" sz="2400"/>
              <a:t>    =207LT</a:t>
            </a:r>
          </a:p>
          <a:p>
            <a:endParaRPr lang="en-US" sz="2400"/>
          </a:p>
          <a:p>
            <a:r>
              <a:rPr lang="en-US" sz="2400"/>
              <a:t>Weight</a:t>
            </a:r>
            <a:r>
              <a:rPr lang="en-US" sz="2400" baseline="-25000"/>
              <a:t>total</a:t>
            </a:r>
            <a:r>
              <a:rPr lang="en-US" sz="2400"/>
              <a:t>=388LT+207LT+100LT=695LT</a:t>
            </a:r>
          </a:p>
        </p:txBody>
      </p:sp>
      <p:sp>
        <p:nvSpPr>
          <p:cNvPr id="224260" name="Rectangle 4"/>
          <p:cNvSpPr>
            <a:spLocks noChangeArrowheads="1"/>
          </p:cNvSpPr>
          <p:nvPr/>
        </p:nvSpPr>
        <p:spPr bwMode="auto">
          <a:xfrm>
            <a:off x="6781800" y="685800"/>
            <a:ext cx="1981200" cy="1143000"/>
          </a:xfrm>
          <a:prstGeom prst="rect">
            <a:avLst/>
          </a:prstGeom>
          <a:noFill/>
          <a:ln w="12700">
            <a:solidFill>
              <a:schemeClr val="tx1"/>
            </a:solidFill>
            <a:miter lim="800000"/>
            <a:headEnd/>
            <a:tailEnd/>
          </a:ln>
          <a:effectLst/>
        </p:spPr>
        <p:txBody>
          <a:bodyPr wrap="none" anchor="ctr"/>
          <a:lstStyle/>
          <a:p>
            <a:endParaRPr lang="en-US"/>
          </a:p>
        </p:txBody>
      </p:sp>
      <p:sp>
        <p:nvSpPr>
          <p:cNvPr id="224261" name="Line 5"/>
          <p:cNvSpPr>
            <a:spLocks noChangeShapeType="1"/>
          </p:cNvSpPr>
          <p:nvPr/>
        </p:nvSpPr>
        <p:spPr bwMode="auto">
          <a:xfrm>
            <a:off x="8001000" y="685800"/>
            <a:ext cx="0" cy="1143000"/>
          </a:xfrm>
          <a:prstGeom prst="line">
            <a:avLst/>
          </a:prstGeom>
          <a:noFill/>
          <a:ln w="12700">
            <a:solidFill>
              <a:schemeClr val="tx1"/>
            </a:solidFill>
            <a:round/>
            <a:headEnd/>
            <a:tailEnd/>
          </a:ln>
          <a:effectLst/>
        </p:spPr>
        <p:txBody>
          <a:bodyPr/>
          <a:lstStyle/>
          <a:p>
            <a:endParaRPr lang="en-US"/>
          </a:p>
        </p:txBody>
      </p:sp>
      <p:sp>
        <p:nvSpPr>
          <p:cNvPr id="224262" name="Rectangle 6"/>
          <p:cNvSpPr>
            <a:spLocks noChangeArrowheads="1"/>
          </p:cNvSpPr>
          <p:nvPr/>
        </p:nvSpPr>
        <p:spPr bwMode="auto">
          <a:xfrm>
            <a:off x="7072313" y="271463"/>
            <a:ext cx="671512" cy="454025"/>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2400">
                <a:solidFill>
                  <a:schemeClr val="tx1"/>
                </a:solidFill>
                <a:latin typeface="Times New Roman" pitchFamily="18" charset="0"/>
              </a:rPr>
              <a:t>60ft</a:t>
            </a:r>
          </a:p>
        </p:txBody>
      </p:sp>
      <p:sp>
        <p:nvSpPr>
          <p:cNvPr id="224263" name="Rectangle 7"/>
          <p:cNvSpPr>
            <a:spLocks noChangeArrowheads="1"/>
          </p:cNvSpPr>
          <p:nvPr/>
        </p:nvSpPr>
        <p:spPr bwMode="auto">
          <a:xfrm>
            <a:off x="8089900" y="306388"/>
            <a:ext cx="671513" cy="454025"/>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2400">
                <a:solidFill>
                  <a:schemeClr val="tx1"/>
                </a:solidFill>
                <a:latin typeface="Times New Roman" pitchFamily="18" charset="0"/>
              </a:rPr>
              <a:t>40ft</a:t>
            </a:r>
          </a:p>
        </p:txBody>
      </p:sp>
      <p:sp>
        <p:nvSpPr>
          <p:cNvPr id="224264" name="Rectangle 8"/>
          <p:cNvSpPr>
            <a:spLocks noChangeArrowheads="1"/>
          </p:cNvSpPr>
          <p:nvPr/>
        </p:nvSpPr>
        <p:spPr bwMode="auto">
          <a:xfrm>
            <a:off x="6021388" y="992188"/>
            <a:ext cx="671512" cy="454025"/>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2400">
                <a:solidFill>
                  <a:schemeClr val="tx1"/>
                </a:solidFill>
                <a:latin typeface="Times New Roman" pitchFamily="18" charset="0"/>
              </a:rPr>
              <a:t>50ft</a:t>
            </a:r>
          </a:p>
        </p:txBody>
      </p:sp>
      <p:sp>
        <p:nvSpPr>
          <p:cNvPr id="224265" name="Rectangle 9"/>
          <p:cNvSpPr>
            <a:spLocks noChangeArrowheads="1"/>
          </p:cNvSpPr>
          <p:nvPr/>
        </p:nvSpPr>
        <p:spPr bwMode="auto">
          <a:xfrm>
            <a:off x="7316788" y="839788"/>
            <a:ext cx="755650" cy="819150"/>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2400">
                <a:solidFill>
                  <a:schemeClr val="tx1"/>
                </a:solidFill>
                <a:latin typeface="Times New Roman" pitchFamily="18" charset="0"/>
              </a:rPr>
              <a:t>5ft</a:t>
            </a:r>
          </a:p>
          <a:p>
            <a:pPr eaLnBrk="0" hangingPunct="0">
              <a:spcBef>
                <a:spcPct val="0"/>
              </a:spcBef>
              <a:buClrTx/>
              <a:buFontTx/>
              <a:buNone/>
            </a:pPr>
            <a:r>
              <a:rPr lang="en-US" sz="2400">
                <a:solidFill>
                  <a:schemeClr val="tx1"/>
                </a:solidFill>
                <a:latin typeface="Times New Roman" pitchFamily="18" charset="0"/>
              </a:rPr>
              <a:t>deep</a:t>
            </a:r>
          </a:p>
        </p:txBody>
      </p:sp>
      <p:sp>
        <p:nvSpPr>
          <p:cNvPr id="224266" name="Rectangle 10"/>
          <p:cNvSpPr>
            <a:spLocks noChangeArrowheads="1"/>
          </p:cNvSpPr>
          <p:nvPr/>
        </p:nvSpPr>
        <p:spPr bwMode="auto">
          <a:xfrm>
            <a:off x="8081963" y="839788"/>
            <a:ext cx="755650" cy="819150"/>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2400">
                <a:solidFill>
                  <a:schemeClr val="tx1"/>
                </a:solidFill>
                <a:latin typeface="Times New Roman" pitchFamily="18" charset="0"/>
              </a:rPr>
              <a:t>4ft</a:t>
            </a:r>
          </a:p>
          <a:p>
            <a:pPr eaLnBrk="0" hangingPunct="0">
              <a:spcBef>
                <a:spcPct val="0"/>
              </a:spcBef>
              <a:buClrTx/>
              <a:buFontTx/>
              <a:buNone/>
            </a:pPr>
            <a:r>
              <a:rPr lang="en-US" sz="2400">
                <a:solidFill>
                  <a:schemeClr val="tx1"/>
                </a:solidFill>
                <a:latin typeface="Times New Roman" pitchFamily="18" charset="0"/>
              </a:rPr>
              <a:t>deep</a:t>
            </a:r>
          </a:p>
        </p:txBody>
      </p:sp>
    </p:spTree>
  </p:cSld>
  <p:clrMapOvr>
    <a:masterClrMapping/>
  </p:clrMapOvr>
  <p:transition spd="slow">
    <p:cut/>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Rectangle 2"/>
          <p:cNvSpPr>
            <a:spLocks noGrp="1" noChangeArrowheads="1"/>
          </p:cNvSpPr>
          <p:nvPr>
            <p:ph type="title"/>
          </p:nvPr>
        </p:nvSpPr>
        <p:spPr>
          <a:xfrm>
            <a:off x="609600" y="762000"/>
            <a:ext cx="6096000" cy="1143000"/>
          </a:xfrm>
          <a:noFill/>
          <a:ln/>
        </p:spPr>
        <p:txBody>
          <a:bodyPr lIns="90488" tIns="44450" rIns="90488" bIns="44450"/>
          <a:lstStyle/>
          <a:p>
            <a:r>
              <a:rPr lang="en-US"/>
              <a:t>Answer:</a:t>
            </a:r>
          </a:p>
        </p:txBody>
      </p:sp>
      <p:sp>
        <p:nvSpPr>
          <p:cNvPr id="226307" name="Rectangle 3"/>
          <p:cNvSpPr>
            <a:spLocks noGrp="1" noChangeArrowheads="1"/>
          </p:cNvSpPr>
          <p:nvPr>
            <p:ph type="body" idx="1"/>
          </p:nvPr>
        </p:nvSpPr>
        <p:spPr>
          <a:xfrm>
            <a:off x="76200" y="3276600"/>
            <a:ext cx="8686800" cy="4114800"/>
          </a:xfrm>
          <a:noFill/>
          <a:ln/>
        </p:spPr>
        <p:txBody>
          <a:bodyPr lIns="90488" tIns="44450" rIns="90488" bIns="44450"/>
          <a:lstStyle/>
          <a:p>
            <a:pPr>
              <a:buFont typeface="Wingdings" pitchFamily="2" charset="2"/>
              <a:buNone/>
            </a:pPr>
            <a:r>
              <a:rPr lang="en-US" dirty="0"/>
              <a:t>  Application point=</a:t>
            </a:r>
          </a:p>
          <a:p>
            <a:pPr>
              <a:buFont typeface="Wingdings" pitchFamily="2" charset="2"/>
              <a:buNone/>
            </a:pPr>
            <a:r>
              <a:rPr lang="en-US" dirty="0"/>
              <a:t>   =     [(100LT×50ft)+(388LT×30ft)+(207LT×80ft)]                                    				695LT</a:t>
            </a:r>
          </a:p>
          <a:p>
            <a:pPr>
              <a:buFont typeface="Wingdings" pitchFamily="2" charset="2"/>
              <a:buNone/>
            </a:pPr>
            <a:r>
              <a:rPr lang="en-US" dirty="0"/>
              <a:t>    = 47.8ft</a:t>
            </a:r>
          </a:p>
          <a:p>
            <a:pPr>
              <a:buFont typeface="Wingdings" pitchFamily="2" charset="2"/>
              <a:buNone/>
            </a:pPr>
            <a:r>
              <a:rPr lang="en-US" dirty="0"/>
              <a:t>    Barge became heavier, draft increased, barge sank in the heave direction.  More weight was placed forward, so barge pitched forward.</a:t>
            </a:r>
          </a:p>
        </p:txBody>
      </p:sp>
      <p:sp>
        <p:nvSpPr>
          <p:cNvPr id="226308" name="Rectangle 4"/>
          <p:cNvSpPr>
            <a:spLocks noChangeArrowheads="1"/>
          </p:cNvSpPr>
          <p:nvPr/>
        </p:nvSpPr>
        <p:spPr bwMode="auto">
          <a:xfrm>
            <a:off x="5484813" y="642938"/>
            <a:ext cx="2057400" cy="1143000"/>
          </a:xfrm>
          <a:prstGeom prst="rect">
            <a:avLst/>
          </a:prstGeom>
          <a:noFill/>
          <a:ln w="12700">
            <a:solidFill>
              <a:schemeClr val="bg1"/>
            </a:solidFill>
            <a:miter lim="800000"/>
            <a:headEnd/>
            <a:tailEnd/>
          </a:ln>
          <a:effectLst/>
        </p:spPr>
        <p:txBody>
          <a:bodyPr wrap="none" anchor="ctr"/>
          <a:lstStyle/>
          <a:p>
            <a:endParaRPr lang="en-US"/>
          </a:p>
        </p:txBody>
      </p:sp>
      <p:sp>
        <p:nvSpPr>
          <p:cNvPr id="226309" name="Line 5"/>
          <p:cNvSpPr>
            <a:spLocks noChangeShapeType="1"/>
          </p:cNvSpPr>
          <p:nvPr/>
        </p:nvSpPr>
        <p:spPr bwMode="auto">
          <a:xfrm>
            <a:off x="6704013" y="642938"/>
            <a:ext cx="0" cy="1143000"/>
          </a:xfrm>
          <a:prstGeom prst="line">
            <a:avLst/>
          </a:prstGeom>
          <a:noFill/>
          <a:ln w="12700">
            <a:solidFill>
              <a:schemeClr val="bg1"/>
            </a:solidFill>
            <a:round/>
            <a:headEnd/>
            <a:tailEnd/>
          </a:ln>
          <a:effectLst/>
        </p:spPr>
        <p:txBody>
          <a:bodyPr/>
          <a:lstStyle/>
          <a:p>
            <a:endParaRPr lang="en-US"/>
          </a:p>
        </p:txBody>
      </p:sp>
      <p:sp>
        <p:nvSpPr>
          <p:cNvPr id="226310" name="Rectangle 6"/>
          <p:cNvSpPr>
            <a:spLocks noChangeArrowheads="1"/>
          </p:cNvSpPr>
          <p:nvPr/>
        </p:nvSpPr>
        <p:spPr bwMode="auto">
          <a:xfrm>
            <a:off x="5775325" y="228600"/>
            <a:ext cx="747713" cy="454025"/>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2400">
                <a:latin typeface="Times New Roman" pitchFamily="18" charset="0"/>
              </a:rPr>
              <a:t>60 ft</a:t>
            </a:r>
          </a:p>
        </p:txBody>
      </p:sp>
      <p:sp>
        <p:nvSpPr>
          <p:cNvPr id="226311" name="Rectangle 7"/>
          <p:cNvSpPr>
            <a:spLocks noChangeArrowheads="1"/>
          </p:cNvSpPr>
          <p:nvPr/>
        </p:nvSpPr>
        <p:spPr bwMode="auto">
          <a:xfrm>
            <a:off x="6792913" y="263525"/>
            <a:ext cx="747712" cy="454025"/>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2400">
                <a:latin typeface="Times New Roman" pitchFamily="18" charset="0"/>
              </a:rPr>
              <a:t>40 ft</a:t>
            </a:r>
          </a:p>
        </p:txBody>
      </p:sp>
      <p:sp>
        <p:nvSpPr>
          <p:cNvPr id="226312" name="Rectangle 8"/>
          <p:cNvSpPr>
            <a:spLocks noChangeArrowheads="1"/>
          </p:cNvSpPr>
          <p:nvPr/>
        </p:nvSpPr>
        <p:spPr bwMode="auto">
          <a:xfrm>
            <a:off x="7543800" y="914400"/>
            <a:ext cx="546100" cy="655638"/>
          </a:xfrm>
          <a:prstGeom prst="rect">
            <a:avLst/>
          </a:prstGeom>
          <a:noFill/>
          <a:ln w="12700">
            <a:noFill/>
            <a:miter lim="800000"/>
            <a:headEnd/>
            <a:tailEnd/>
          </a:ln>
          <a:effectLst/>
        </p:spPr>
        <p:txBody>
          <a:bodyPr vert="eaVert" wrap="none" lIns="90488" tIns="44450" rIns="90488" bIns="44450">
            <a:spAutoFit/>
          </a:bodyPr>
          <a:lstStyle/>
          <a:p>
            <a:pPr eaLnBrk="0" hangingPunct="0">
              <a:spcBef>
                <a:spcPct val="0"/>
              </a:spcBef>
              <a:buClrTx/>
              <a:buFontTx/>
              <a:buNone/>
            </a:pPr>
            <a:r>
              <a:rPr lang="en-US" sz="2400">
                <a:latin typeface="Times New Roman" pitchFamily="18" charset="0"/>
              </a:rPr>
              <a:t>50 ft</a:t>
            </a:r>
          </a:p>
        </p:txBody>
      </p:sp>
      <p:sp>
        <p:nvSpPr>
          <p:cNvPr id="226313" name="Rectangle 9"/>
          <p:cNvSpPr>
            <a:spLocks noChangeArrowheads="1"/>
          </p:cNvSpPr>
          <p:nvPr/>
        </p:nvSpPr>
        <p:spPr bwMode="auto">
          <a:xfrm>
            <a:off x="5789613" y="796925"/>
            <a:ext cx="755650" cy="819150"/>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2400">
                <a:latin typeface="Times New Roman" pitchFamily="18" charset="0"/>
              </a:rPr>
              <a:t>5ft</a:t>
            </a:r>
          </a:p>
          <a:p>
            <a:pPr eaLnBrk="0" hangingPunct="0">
              <a:spcBef>
                <a:spcPct val="0"/>
              </a:spcBef>
              <a:buClrTx/>
              <a:buFontTx/>
              <a:buNone/>
            </a:pPr>
            <a:r>
              <a:rPr lang="en-US" sz="2400">
                <a:latin typeface="Times New Roman" pitchFamily="18" charset="0"/>
              </a:rPr>
              <a:t>deep</a:t>
            </a:r>
          </a:p>
        </p:txBody>
      </p:sp>
      <p:sp>
        <p:nvSpPr>
          <p:cNvPr id="226314" name="Rectangle 10"/>
          <p:cNvSpPr>
            <a:spLocks noChangeArrowheads="1"/>
          </p:cNvSpPr>
          <p:nvPr/>
        </p:nvSpPr>
        <p:spPr bwMode="auto">
          <a:xfrm>
            <a:off x="6704013" y="796925"/>
            <a:ext cx="755650" cy="819150"/>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2400">
                <a:latin typeface="Times New Roman" pitchFamily="18" charset="0"/>
              </a:rPr>
              <a:t>4ft</a:t>
            </a:r>
          </a:p>
          <a:p>
            <a:pPr eaLnBrk="0" hangingPunct="0">
              <a:spcBef>
                <a:spcPct val="0"/>
              </a:spcBef>
              <a:buClrTx/>
              <a:buFontTx/>
              <a:buNone/>
            </a:pPr>
            <a:r>
              <a:rPr lang="en-US" sz="2400">
                <a:latin typeface="Times New Roman" pitchFamily="18" charset="0"/>
              </a:rPr>
              <a:t>deep</a:t>
            </a:r>
          </a:p>
        </p:txBody>
      </p:sp>
      <p:sp>
        <p:nvSpPr>
          <p:cNvPr id="226315" name="Rectangle 11"/>
          <p:cNvSpPr>
            <a:spLocks noChangeArrowheads="1"/>
          </p:cNvSpPr>
          <p:nvPr/>
        </p:nvSpPr>
        <p:spPr bwMode="auto">
          <a:xfrm>
            <a:off x="5573713" y="2571750"/>
            <a:ext cx="1968500" cy="368300"/>
          </a:xfrm>
          <a:prstGeom prst="rect">
            <a:avLst/>
          </a:prstGeom>
          <a:noFill/>
          <a:ln w="12700">
            <a:solidFill>
              <a:schemeClr val="bg1"/>
            </a:solidFill>
            <a:miter lim="800000"/>
            <a:headEnd/>
            <a:tailEnd/>
          </a:ln>
          <a:effectLst/>
        </p:spPr>
        <p:txBody>
          <a:bodyPr wrap="none" anchor="ctr"/>
          <a:lstStyle/>
          <a:p>
            <a:endParaRPr lang="en-US"/>
          </a:p>
        </p:txBody>
      </p:sp>
      <p:sp>
        <p:nvSpPr>
          <p:cNvPr id="226316" name="Rectangle 12"/>
          <p:cNvSpPr>
            <a:spLocks noChangeArrowheads="1"/>
          </p:cNvSpPr>
          <p:nvPr/>
        </p:nvSpPr>
        <p:spPr bwMode="auto">
          <a:xfrm>
            <a:off x="5573713" y="2114550"/>
            <a:ext cx="1206500" cy="444500"/>
          </a:xfrm>
          <a:prstGeom prst="rect">
            <a:avLst/>
          </a:prstGeom>
          <a:noFill/>
          <a:ln w="12700">
            <a:solidFill>
              <a:schemeClr val="bg1"/>
            </a:solidFill>
            <a:miter lim="800000"/>
            <a:headEnd/>
            <a:tailEnd/>
          </a:ln>
          <a:effectLst/>
        </p:spPr>
        <p:txBody>
          <a:bodyPr wrap="none" anchor="ctr"/>
          <a:lstStyle/>
          <a:p>
            <a:endParaRPr lang="en-US"/>
          </a:p>
        </p:txBody>
      </p:sp>
      <p:sp>
        <p:nvSpPr>
          <p:cNvPr id="226317" name="Rectangle 13"/>
          <p:cNvSpPr>
            <a:spLocks noChangeArrowheads="1"/>
          </p:cNvSpPr>
          <p:nvPr/>
        </p:nvSpPr>
        <p:spPr bwMode="auto">
          <a:xfrm>
            <a:off x="6792913" y="2190750"/>
            <a:ext cx="749300" cy="368300"/>
          </a:xfrm>
          <a:prstGeom prst="rect">
            <a:avLst/>
          </a:prstGeom>
          <a:noFill/>
          <a:ln w="12700">
            <a:solidFill>
              <a:schemeClr val="bg1"/>
            </a:solidFill>
            <a:miter lim="800000"/>
            <a:headEnd/>
            <a:tailEnd/>
          </a:ln>
          <a:effectLst/>
        </p:spPr>
        <p:txBody>
          <a:bodyPr wrap="none" anchor="ctr"/>
          <a:lstStyle/>
          <a:p>
            <a:endParaRPr lang="en-US"/>
          </a:p>
        </p:txBody>
      </p:sp>
      <p:sp>
        <p:nvSpPr>
          <p:cNvPr id="226318" name="Line 14"/>
          <p:cNvSpPr>
            <a:spLocks noChangeShapeType="1"/>
          </p:cNvSpPr>
          <p:nvPr/>
        </p:nvSpPr>
        <p:spPr bwMode="auto">
          <a:xfrm>
            <a:off x="6557963" y="2794000"/>
            <a:ext cx="0" cy="304800"/>
          </a:xfrm>
          <a:prstGeom prst="line">
            <a:avLst/>
          </a:prstGeom>
          <a:noFill/>
          <a:ln w="12700">
            <a:solidFill>
              <a:schemeClr val="bg1"/>
            </a:solidFill>
            <a:round/>
            <a:headEnd/>
            <a:tailEnd type="triangle" w="med" len="med"/>
          </a:ln>
          <a:effectLst/>
        </p:spPr>
        <p:txBody>
          <a:bodyPr/>
          <a:lstStyle/>
          <a:p>
            <a:endParaRPr lang="en-US"/>
          </a:p>
        </p:txBody>
      </p:sp>
      <p:sp>
        <p:nvSpPr>
          <p:cNvPr id="226319" name="Line 15"/>
          <p:cNvSpPr>
            <a:spLocks noChangeShapeType="1"/>
          </p:cNvSpPr>
          <p:nvPr/>
        </p:nvSpPr>
        <p:spPr bwMode="auto">
          <a:xfrm>
            <a:off x="7162800" y="2514600"/>
            <a:ext cx="0" cy="304800"/>
          </a:xfrm>
          <a:prstGeom prst="line">
            <a:avLst/>
          </a:prstGeom>
          <a:noFill/>
          <a:ln w="12700">
            <a:solidFill>
              <a:schemeClr val="bg1"/>
            </a:solidFill>
            <a:round/>
            <a:headEnd/>
            <a:tailEnd type="triangle" w="med" len="med"/>
          </a:ln>
          <a:effectLst/>
        </p:spPr>
        <p:txBody>
          <a:bodyPr/>
          <a:lstStyle/>
          <a:p>
            <a:endParaRPr lang="en-US"/>
          </a:p>
        </p:txBody>
      </p:sp>
      <p:sp>
        <p:nvSpPr>
          <p:cNvPr id="226320" name="Line 16"/>
          <p:cNvSpPr>
            <a:spLocks noChangeShapeType="1"/>
          </p:cNvSpPr>
          <p:nvPr/>
        </p:nvSpPr>
        <p:spPr bwMode="auto">
          <a:xfrm>
            <a:off x="6248400" y="2514600"/>
            <a:ext cx="0" cy="304800"/>
          </a:xfrm>
          <a:prstGeom prst="line">
            <a:avLst/>
          </a:prstGeom>
          <a:noFill/>
          <a:ln w="12700">
            <a:solidFill>
              <a:schemeClr val="bg1"/>
            </a:solidFill>
            <a:round/>
            <a:headEnd/>
            <a:tailEnd type="triangle" w="med" len="med"/>
          </a:ln>
          <a:effectLst/>
        </p:spPr>
        <p:txBody>
          <a:bodyPr/>
          <a:lstStyle/>
          <a:p>
            <a:endParaRPr lang="en-US"/>
          </a:p>
        </p:txBody>
      </p:sp>
      <p:sp>
        <p:nvSpPr>
          <p:cNvPr id="226321" name="Rectangle 17"/>
          <p:cNvSpPr>
            <a:spLocks noChangeArrowheads="1"/>
          </p:cNvSpPr>
          <p:nvPr/>
        </p:nvSpPr>
        <p:spPr bwMode="auto">
          <a:xfrm>
            <a:off x="6086475" y="3146425"/>
            <a:ext cx="982663" cy="271463"/>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1200">
                <a:latin typeface="Times New Roman" pitchFamily="18" charset="0"/>
              </a:rPr>
              <a:t>100LT@50ft</a:t>
            </a:r>
          </a:p>
        </p:txBody>
      </p:sp>
      <p:sp>
        <p:nvSpPr>
          <p:cNvPr id="226322" name="Line 18"/>
          <p:cNvSpPr>
            <a:spLocks noChangeShapeType="1"/>
          </p:cNvSpPr>
          <p:nvPr/>
        </p:nvSpPr>
        <p:spPr bwMode="auto">
          <a:xfrm flipV="1">
            <a:off x="5578514" y="2743200"/>
            <a:ext cx="0" cy="304800"/>
          </a:xfrm>
          <a:prstGeom prst="line">
            <a:avLst/>
          </a:prstGeom>
          <a:noFill/>
          <a:ln w="12700">
            <a:solidFill>
              <a:schemeClr val="bg1"/>
            </a:solidFill>
            <a:round/>
            <a:headEnd/>
            <a:tailEnd type="none" w="med" len="med"/>
          </a:ln>
          <a:effectLst/>
        </p:spPr>
        <p:txBody>
          <a:bodyPr/>
          <a:lstStyle/>
          <a:p>
            <a:endParaRPr lang="en-US"/>
          </a:p>
        </p:txBody>
      </p:sp>
      <p:sp>
        <p:nvSpPr>
          <p:cNvPr id="226323" name="Rectangle 19"/>
          <p:cNvSpPr>
            <a:spLocks noChangeArrowheads="1"/>
          </p:cNvSpPr>
          <p:nvPr/>
        </p:nvSpPr>
        <p:spPr bwMode="auto">
          <a:xfrm>
            <a:off x="5400675" y="3008313"/>
            <a:ext cx="519113" cy="454025"/>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2400">
                <a:latin typeface="Times New Roman" pitchFamily="18" charset="0"/>
              </a:rPr>
              <a:t>0ft</a:t>
            </a:r>
          </a:p>
        </p:txBody>
      </p:sp>
      <p:sp>
        <p:nvSpPr>
          <p:cNvPr id="226324" name="Rectangle 20"/>
          <p:cNvSpPr>
            <a:spLocks noChangeArrowheads="1"/>
          </p:cNvSpPr>
          <p:nvPr/>
        </p:nvSpPr>
        <p:spPr bwMode="auto">
          <a:xfrm>
            <a:off x="5705475" y="2232025"/>
            <a:ext cx="995363" cy="284163"/>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1200" dirty="0">
                <a:latin typeface="Times New Roman" pitchFamily="18" charset="0"/>
              </a:rPr>
              <a:t>388LT@30ft</a:t>
            </a:r>
          </a:p>
        </p:txBody>
      </p:sp>
      <p:sp>
        <p:nvSpPr>
          <p:cNvPr id="226325" name="Rectangle 21"/>
          <p:cNvSpPr>
            <a:spLocks noChangeArrowheads="1"/>
          </p:cNvSpPr>
          <p:nvPr/>
        </p:nvSpPr>
        <p:spPr bwMode="auto">
          <a:xfrm>
            <a:off x="6858000" y="2133600"/>
            <a:ext cx="685799" cy="459100"/>
          </a:xfrm>
          <a:prstGeom prst="rect">
            <a:avLst/>
          </a:prstGeom>
          <a:noFill/>
          <a:ln w="12700">
            <a:noFill/>
            <a:miter lim="800000"/>
            <a:headEnd/>
            <a:tailEnd/>
          </a:ln>
          <a:effectLst/>
        </p:spPr>
        <p:txBody>
          <a:bodyPr wrap="square" lIns="90488" tIns="44450" rIns="90488" bIns="44450">
            <a:spAutoFit/>
          </a:bodyPr>
          <a:lstStyle/>
          <a:p>
            <a:pPr eaLnBrk="0" hangingPunct="0">
              <a:spcBef>
                <a:spcPct val="0"/>
              </a:spcBef>
              <a:buClrTx/>
              <a:buFontTx/>
              <a:buNone/>
            </a:pPr>
            <a:r>
              <a:rPr lang="en-US" sz="1200" dirty="0">
                <a:latin typeface="Times New Roman" pitchFamily="18" charset="0"/>
              </a:rPr>
              <a:t>207LT@80ft</a:t>
            </a:r>
          </a:p>
        </p:txBody>
      </p:sp>
      <p:sp>
        <p:nvSpPr>
          <p:cNvPr id="226326" name="Line 22"/>
          <p:cNvSpPr>
            <a:spLocks noChangeShapeType="1"/>
          </p:cNvSpPr>
          <p:nvPr/>
        </p:nvSpPr>
        <p:spPr bwMode="auto">
          <a:xfrm>
            <a:off x="1066800" y="4267200"/>
            <a:ext cx="6934200" cy="0"/>
          </a:xfrm>
          <a:prstGeom prst="line">
            <a:avLst/>
          </a:prstGeom>
          <a:noFill/>
          <a:ln w="12700">
            <a:solidFill>
              <a:schemeClr val="bg1"/>
            </a:solidFill>
            <a:round/>
            <a:headEnd/>
            <a:tailEnd/>
          </a:ln>
          <a:effectLst/>
        </p:spPr>
        <p:txBody>
          <a:bodyPr wrap="none" lIns="90488" tIns="44450" rIns="90488" bIns="44450">
            <a:spAutoFit/>
          </a:bodyPr>
          <a:lstStyle/>
          <a:p>
            <a:endParaRPr lang="en-US"/>
          </a:p>
        </p:txBody>
      </p:sp>
    </p:spTree>
  </p:cSld>
  <p:clrMapOvr>
    <a:masterClrMapping/>
  </p:clrMapOvr>
  <p:transition>
    <p:cu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a:xfrm>
            <a:off x="3048000" y="0"/>
            <a:ext cx="1905000" cy="1143000"/>
          </a:xfrm>
        </p:spPr>
        <p:txBody>
          <a:bodyPr/>
          <a:lstStyle/>
          <a:p>
            <a:r>
              <a:rPr lang="en-US" dirty="0"/>
              <a:t>Sketch</a:t>
            </a:r>
          </a:p>
        </p:txBody>
      </p:sp>
      <p:graphicFrame>
        <p:nvGraphicFramePr>
          <p:cNvPr id="125955" name="Object 3"/>
          <p:cNvGraphicFramePr>
            <a:graphicFrameLocks noChangeAspect="1"/>
          </p:cNvGraphicFramePr>
          <p:nvPr/>
        </p:nvGraphicFramePr>
        <p:xfrm>
          <a:off x="1219200" y="1270000"/>
          <a:ext cx="6629400" cy="4826000"/>
        </p:xfrm>
        <a:graphic>
          <a:graphicData uri="http://schemas.openxmlformats.org/presentationml/2006/ole">
            <p:oleObj spid="_x0000_s125955" name="Drawing" r:id="rId3" imgW="6905152" imgH="4667547" progId="">
              <p:embed/>
            </p:oleObj>
          </a:graphicData>
        </a:graphic>
      </p:graphicFrame>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Rectangle 2"/>
          <p:cNvSpPr>
            <a:spLocks noGrp="1" noChangeArrowheads="1"/>
          </p:cNvSpPr>
          <p:nvPr>
            <p:ph type="title"/>
          </p:nvPr>
        </p:nvSpPr>
        <p:spPr>
          <a:xfrm>
            <a:off x="1447800" y="228600"/>
            <a:ext cx="6096000" cy="1143000"/>
          </a:xfrm>
          <a:noFill/>
          <a:ln/>
        </p:spPr>
        <p:txBody>
          <a:bodyPr lIns="90488" tIns="44450" rIns="90488" bIns="44450"/>
          <a:lstStyle/>
          <a:p>
            <a:pPr algn="ctr"/>
            <a:r>
              <a:rPr lang="en-US" dirty="0"/>
              <a:t>Example Problem</a:t>
            </a:r>
          </a:p>
        </p:txBody>
      </p:sp>
      <p:sp>
        <p:nvSpPr>
          <p:cNvPr id="228355" name="Rectangle 3"/>
          <p:cNvSpPr>
            <a:spLocks noGrp="1" noChangeArrowheads="1"/>
          </p:cNvSpPr>
          <p:nvPr>
            <p:ph type="body" idx="1"/>
          </p:nvPr>
        </p:nvSpPr>
        <p:spPr>
          <a:xfrm>
            <a:off x="685800" y="1524000"/>
            <a:ext cx="7772400" cy="4724400"/>
          </a:xfrm>
          <a:noFill/>
          <a:ln/>
        </p:spPr>
        <p:txBody>
          <a:bodyPr lIns="90488" tIns="44450" rIns="90488" bIns="44450"/>
          <a:lstStyle/>
          <a:p>
            <a:pPr>
              <a:lnSpc>
                <a:spcPct val="80000"/>
              </a:lnSpc>
              <a:buFont typeface="Wingdings" pitchFamily="2" charset="2"/>
              <a:buNone/>
            </a:pPr>
            <a:r>
              <a:rPr lang="en-US" sz="2000" dirty="0"/>
              <a:t>     A Landing Craft Medium (LCM8) boat has an empty draft of 1 ft. A 60 LT tank is loaded into the boat.  </a:t>
            </a:r>
          </a:p>
          <a:p>
            <a:pPr>
              <a:lnSpc>
                <a:spcPct val="80000"/>
              </a:lnSpc>
              <a:buFont typeface="Wingdings" pitchFamily="2" charset="2"/>
              <a:buNone/>
            </a:pPr>
            <a:r>
              <a:rPr lang="en-US" sz="2000" dirty="0"/>
              <a:t>     </a:t>
            </a:r>
          </a:p>
          <a:p>
            <a:pPr>
              <a:lnSpc>
                <a:spcPct val="80000"/>
              </a:lnSpc>
              <a:buFont typeface="Wingdings" pitchFamily="2" charset="2"/>
              <a:buNone/>
            </a:pPr>
            <a:r>
              <a:rPr lang="en-US" sz="2000" dirty="0"/>
              <a:t>     How many 250 lb combat ready Marines can board the LCM and still be able to cross a 4 foot shoal with 1 foot to spare on the way to the beach?</a:t>
            </a:r>
          </a:p>
          <a:p>
            <a:pPr>
              <a:lnSpc>
                <a:spcPct val="80000"/>
              </a:lnSpc>
              <a:buFont typeface="Wingdings" pitchFamily="2" charset="2"/>
              <a:buNone/>
            </a:pPr>
            <a:r>
              <a:rPr lang="en-US" sz="2000" dirty="0"/>
              <a:t> </a:t>
            </a:r>
          </a:p>
          <a:p>
            <a:pPr>
              <a:lnSpc>
                <a:spcPct val="80000"/>
              </a:lnSpc>
              <a:buFont typeface="Wingdings" pitchFamily="2" charset="2"/>
              <a:buNone/>
            </a:pPr>
            <a:r>
              <a:rPr lang="en-US" sz="2000" dirty="0"/>
              <a:t>Data: </a:t>
            </a:r>
          </a:p>
          <a:p>
            <a:pPr>
              <a:lnSpc>
                <a:spcPct val="80000"/>
              </a:lnSpc>
              <a:buFont typeface="Wingdings" pitchFamily="2" charset="2"/>
              <a:buNone/>
            </a:pPr>
            <a:endParaRPr lang="en-US" sz="2000" dirty="0"/>
          </a:p>
          <a:p>
            <a:pPr>
              <a:lnSpc>
                <a:spcPct val="80000"/>
              </a:lnSpc>
            </a:pPr>
            <a:r>
              <a:rPr lang="en-US" sz="2000" dirty="0"/>
              <a:t>LCM dimensions: 75 ft long × 21 ft wide × 4.5 ft </a:t>
            </a:r>
            <a:r>
              <a:rPr lang="en-US" sz="2000" dirty="0" smtClean="0"/>
              <a:t>high</a:t>
            </a:r>
            <a:endParaRPr lang="en-US" sz="2000" dirty="0"/>
          </a:p>
          <a:p>
            <a:pPr>
              <a:lnSpc>
                <a:spcPct val="80000"/>
              </a:lnSpc>
            </a:pPr>
            <a:r>
              <a:rPr lang="en-US" sz="2000" dirty="0"/>
              <a:t>Propulsion: 1300 HP from 2 diesels on separate shafts</a:t>
            </a:r>
          </a:p>
          <a:p>
            <a:pPr>
              <a:lnSpc>
                <a:spcPct val="80000"/>
              </a:lnSpc>
            </a:pPr>
            <a:endParaRPr lang="en-US" sz="2000" dirty="0"/>
          </a:p>
          <a:p>
            <a:pPr>
              <a:lnSpc>
                <a:spcPct val="80000"/>
              </a:lnSpc>
              <a:buFont typeface="Wingdings" pitchFamily="2" charset="2"/>
              <a:buNone/>
            </a:pPr>
            <a:r>
              <a:rPr lang="en-US" sz="2000" dirty="0">
                <a:latin typeface="Symbol" pitchFamily="18" charset="2"/>
              </a:rPr>
              <a:t>	</a:t>
            </a:r>
            <a:r>
              <a:rPr lang="en-US" sz="2000" dirty="0" err="1">
                <a:latin typeface="Symbol" pitchFamily="18" charset="2"/>
              </a:rPr>
              <a:t>d</a:t>
            </a:r>
            <a:r>
              <a:rPr lang="en-US" sz="2000" dirty="0" err="1"/>
              <a:t>T</a:t>
            </a:r>
            <a:r>
              <a:rPr lang="en-US" sz="2000" dirty="0"/>
              <a:t>=</a:t>
            </a:r>
            <a:r>
              <a:rPr lang="en-US" sz="2000" dirty="0" err="1">
                <a:latin typeface="Symbol" pitchFamily="18" charset="2"/>
              </a:rPr>
              <a:t>d</a:t>
            </a:r>
            <a:r>
              <a:rPr lang="en-US" sz="2000" dirty="0" err="1"/>
              <a:t>w</a:t>
            </a:r>
            <a:r>
              <a:rPr lang="en-US" sz="2000" dirty="0"/>
              <a:t>/TPI (T=draft; w=weight; TPI= long tons/inch)</a:t>
            </a:r>
          </a:p>
          <a:p>
            <a:pPr>
              <a:lnSpc>
                <a:spcPct val="80000"/>
              </a:lnSpc>
              <a:buFont typeface="Wingdings" pitchFamily="2" charset="2"/>
              <a:buNone/>
            </a:pPr>
            <a:r>
              <a:rPr lang="en-US" sz="2000" dirty="0"/>
              <a:t>	1 LT=2240 lb	</a:t>
            </a:r>
          </a:p>
          <a:p>
            <a:pPr>
              <a:lnSpc>
                <a:spcPct val="80000"/>
              </a:lnSpc>
              <a:buFont typeface="Wingdings" pitchFamily="2" charset="2"/>
              <a:buNone/>
            </a:pPr>
            <a:r>
              <a:rPr lang="en-US" sz="2000" dirty="0">
                <a:latin typeface="Symbol" pitchFamily="18" charset="2"/>
              </a:rPr>
              <a:t>	</a:t>
            </a:r>
            <a:r>
              <a:rPr lang="en-US" sz="2000" dirty="0" err="1">
                <a:latin typeface="Symbol" pitchFamily="18" charset="2"/>
              </a:rPr>
              <a:t>r</a:t>
            </a:r>
            <a:r>
              <a:rPr lang="en-US" sz="2000" dirty="0" err="1"/>
              <a:t>g</a:t>
            </a:r>
            <a:r>
              <a:rPr lang="en-US" sz="2000" baseline="-30000" dirty="0" err="1"/>
              <a:t>sw</a:t>
            </a:r>
            <a:r>
              <a:rPr lang="en-US" sz="2000" dirty="0"/>
              <a:t>=64 lb/ft</a:t>
            </a:r>
            <a:r>
              <a:rPr lang="en-US" sz="2000" baseline="30000" dirty="0"/>
              <a:t>3</a:t>
            </a:r>
            <a:r>
              <a:rPr lang="en-US" sz="2000" dirty="0"/>
              <a:t> </a:t>
            </a:r>
          </a:p>
        </p:txBody>
      </p:sp>
    </p:spTree>
  </p:cSld>
  <p:clrMapOvr>
    <a:masterClrMapping/>
  </p:clrMapOvr>
  <p:transition spd="slow">
    <p:cut/>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2"/>
          <p:cNvSpPr>
            <a:spLocks noGrp="1" noChangeArrowheads="1"/>
          </p:cNvSpPr>
          <p:nvPr>
            <p:ph type="title"/>
          </p:nvPr>
        </p:nvSpPr>
        <p:spPr>
          <a:xfrm>
            <a:off x="1981200" y="228600"/>
            <a:ext cx="6096000" cy="1143000"/>
          </a:xfrm>
          <a:noFill/>
          <a:ln/>
        </p:spPr>
        <p:txBody>
          <a:bodyPr lIns="90488" tIns="44450" rIns="90488" bIns="44450"/>
          <a:lstStyle/>
          <a:p>
            <a:r>
              <a:rPr lang="en-US"/>
              <a:t>Example Answer</a:t>
            </a:r>
          </a:p>
        </p:txBody>
      </p:sp>
      <p:sp>
        <p:nvSpPr>
          <p:cNvPr id="230404" name="Line 4"/>
          <p:cNvSpPr>
            <a:spLocks noChangeShapeType="1"/>
          </p:cNvSpPr>
          <p:nvPr/>
        </p:nvSpPr>
        <p:spPr bwMode="auto">
          <a:xfrm>
            <a:off x="5981700" y="2398713"/>
            <a:ext cx="0" cy="685800"/>
          </a:xfrm>
          <a:prstGeom prst="line">
            <a:avLst/>
          </a:prstGeom>
          <a:noFill/>
          <a:ln w="25400">
            <a:solidFill>
              <a:schemeClr val="tx1"/>
            </a:solidFill>
            <a:round/>
            <a:headEnd/>
            <a:tailEnd/>
          </a:ln>
          <a:effectLst/>
        </p:spPr>
        <p:txBody>
          <a:bodyPr/>
          <a:lstStyle/>
          <a:p>
            <a:endParaRPr lang="en-US" b="1"/>
          </a:p>
        </p:txBody>
      </p:sp>
      <p:sp>
        <p:nvSpPr>
          <p:cNvPr id="230405" name="Line 5"/>
          <p:cNvSpPr>
            <a:spLocks noChangeShapeType="1"/>
          </p:cNvSpPr>
          <p:nvPr/>
        </p:nvSpPr>
        <p:spPr bwMode="auto">
          <a:xfrm>
            <a:off x="7124700" y="2398713"/>
            <a:ext cx="0" cy="685800"/>
          </a:xfrm>
          <a:prstGeom prst="line">
            <a:avLst/>
          </a:prstGeom>
          <a:noFill/>
          <a:ln w="25400">
            <a:solidFill>
              <a:schemeClr val="tx1"/>
            </a:solidFill>
            <a:round/>
            <a:headEnd/>
            <a:tailEnd/>
          </a:ln>
          <a:effectLst/>
        </p:spPr>
        <p:txBody>
          <a:bodyPr/>
          <a:lstStyle/>
          <a:p>
            <a:endParaRPr lang="en-US" b="1"/>
          </a:p>
        </p:txBody>
      </p:sp>
      <p:sp>
        <p:nvSpPr>
          <p:cNvPr id="230406" name="Line 6"/>
          <p:cNvSpPr>
            <a:spLocks noChangeShapeType="1"/>
          </p:cNvSpPr>
          <p:nvPr/>
        </p:nvSpPr>
        <p:spPr bwMode="auto">
          <a:xfrm>
            <a:off x="5981700" y="3084513"/>
            <a:ext cx="1143000" cy="0"/>
          </a:xfrm>
          <a:prstGeom prst="line">
            <a:avLst/>
          </a:prstGeom>
          <a:noFill/>
          <a:ln w="25400">
            <a:solidFill>
              <a:schemeClr val="tx1"/>
            </a:solidFill>
            <a:round/>
            <a:headEnd/>
            <a:tailEnd/>
          </a:ln>
          <a:effectLst/>
        </p:spPr>
        <p:txBody>
          <a:bodyPr/>
          <a:lstStyle/>
          <a:p>
            <a:endParaRPr lang="en-US" b="1"/>
          </a:p>
        </p:txBody>
      </p:sp>
      <p:sp>
        <p:nvSpPr>
          <p:cNvPr id="230407" name="Line 7"/>
          <p:cNvSpPr>
            <a:spLocks noChangeShapeType="1"/>
          </p:cNvSpPr>
          <p:nvPr/>
        </p:nvSpPr>
        <p:spPr bwMode="auto">
          <a:xfrm flipH="1">
            <a:off x="5410200" y="2855913"/>
            <a:ext cx="571500" cy="0"/>
          </a:xfrm>
          <a:prstGeom prst="line">
            <a:avLst/>
          </a:prstGeom>
          <a:noFill/>
          <a:ln w="12700">
            <a:solidFill>
              <a:schemeClr val="tx1"/>
            </a:solidFill>
            <a:round/>
            <a:headEnd/>
            <a:tailEnd/>
          </a:ln>
          <a:effectLst/>
        </p:spPr>
        <p:txBody>
          <a:bodyPr/>
          <a:lstStyle/>
          <a:p>
            <a:endParaRPr lang="en-US" b="1"/>
          </a:p>
        </p:txBody>
      </p:sp>
      <p:sp>
        <p:nvSpPr>
          <p:cNvPr id="230408" name="Line 8"/>
          <p:cNvSpPr>
            <a:spLocks noChangeShapeType="1"/>
          </p:cNvSpPr>
          <p:nvPr/>
        </p:nvSpPr>
        <p:spPr bwMode="auto">
          <a:xfrm flipH="1">
            <a:off x="7124700" y="2855913"/>
            <a:ext cx="571500" cy="0"/>
          </a:xfrm>
          <a:prstGeom prst="line">
            <a:avLst/>
          </a:prstGeom>
          <a:noFill/>
          <a:ln w="12700">
            <a:solidFill>
              <a:schemeClr val="tx1"/>
            </a:solidFill>
            <a:round/>
            <a:headEnd/>
            <a:tailEnd/>
          </a:ln>
          <a:effectLst/>
        </p:spPr>
        <p:txBody>
          <a:bodyPr/>
          <a:lstStyle/>
          <a:p>
            <a:endParaRPr lang="en-US" b="1"/>
          </a:p>
        </p:txBody>
      </p:sp>
      <p:sp>
        <p:nvSpPr>
          <p:cNvPr id="230409" name="Line 9"/>
          <p:cNvSpPr>
            <a:spLocks noChangeShapeType="1"/>
          </p:cNvSpPr>
          <p:nvPr/>
        </p:nvSpPr>
        <p:spPr bwMode="auto">
          <a:xfrm>
            <a:off x="5410200" y="4762500"/>
            <a:ext cx="2514600" cy="0"/>
          </a:xfrm>
          <a:prstGeom prst="line">
            <a:avLst/>
          </a:prstGeom>
          <a:noFill/>
          <a:ln w="12700">
            <a:solidFill>
              <a:schemeClr val="tx1"/>
            </a:solidFill>
            <a:round/>
            <a:headEnd/>
            <a:tailEnd/>
          </a:ln>
          <a:effectLst/>
        </p:spPr>
        <p:txBody>
          <a:bodyPr/>
          <a:lstStyle/>
          <a:p>
            <a:endParaRPr lang="en-US"/>
          </a:p>
        </p:txBody>
      </p:sp>
      <p:sp>
        <p:nvSpPr>
          <p:cNvPr id="230410" name="Line 10"/>
          <p:cNvSpPr>
            <a:spLocks noChangeShapeType="1"/>
          </p:cNvSpPr>
          <p:nvPr/>
        </p:nvSpPr>
        <p:spPr bwMode="auto">
          <a:xfrm>
            <a:off x="5981700" y="3429000"/>
            <a:ext cx="1143000" cy="0"/>
          </a:xfrm>
          <a:prstGeom prst="line">
            <a:avLst/>
          </a:prstGeom>
          <a:noFill/>
          <a:ln w="12700">
            <a:solidFill>
              <a:schemeClr val="tx1"/>
            </a:solidFill>
            <a:round/>
            <a:headEnd/>
            <a:tailEnd/>
          </a:ln>
          <a:effectLst/>
        </p:spPr>
        <p:txBody>
          <a:bodyPr/>
          <a:lstStyle/>
          <a:p>
            <a:endParaRPr lang="en-US" b="1"/>
          </a:p>
        </p:txBody>
      </p:sp>
      <p:sp>
        <p:nvSpPr>
          <p:cNvPr id="230411" name="Line 11"/>
          <p:cNvSpPr>
            <a:spLocks noChangeShapeType="1"/>
          </p:cNvSpPr>
          <p:nvPr/>
        </p:nvSpPr>
        <p:spPr bwMode="auto">
          <a:xfrm>
            <a:off x="5524500" y="2855913"/>
            <a:ext cx="0" cy="800100"/>
          </a:xfrm>
          <a:prstGeom prst="line">
            <a:avLst/>
          </a:prstGeom>
          <a:noFill/>
          <a:ln w="12700">
            <a:solidFill>
              <a:schemeClr val="tx1"/>
            </a:solidFill>
            <a:round/>
            <a:headEnd type="triangle" w="med" len="med"/>
            <a:tailEnd type="triangle" w="med" len="med"/>
          </a:ln>
          <a:effectLst/>
        </p:spPr>
        <p:txBody>
          <a:bodyPr/>
          <a:lstStyle/>
          <a:p>
            <a:endParaRPr lang="en-US" b="1"/>
          </a:p>
        </p:txBody>
      </p:sp>
      <p:sp>
        <p:nvSpPr>
          <p:cNvPr id="230412" name="Rectangle 12"/>
          <p:cNvSpPr>
            <a:spLocks noChangeArrowheads="1"/>
          </p:cNvSpPr>
          <p:nvPr/>
        </p:nvSpPr>
        <p:spPr bwMode="auto">
          <a:xfrm>
            <a:off x="5181600" y="4075113"/>
            <a:ext cx="571500" cy="457200"/>
          </a:xfrm>
          <a:prstGeom prst="rect">
            <a:avLst/>
          </a:prstGeom>
          <a:noFill/>
          <a:ln w="12700">
            <a:noFill/>
            <a:miter lim="800000"/>
            <a:headEnd/>
            <a:tailEnd/>
          </a:ln>
          <a:effectLst/>
        </p:spPr>
        <p:txBody>
          <a:bodyPr lIns="0" tIns="0" rIns="0" bIns="0"/>
          <a:lstStyle/>
          <a:p>
            <a:pPr eaLnBrk="0" hangingPunct="0">
              <a:spcBef>
                <a:spcPct val="0"/>
              </a:spcBef>
              <a:buClrTx/>
              <a:buFontTx/>
              <a:buNone/>
            </a:pPr>
            <a:r>
              <a:rPr lang="en-US" sz="1200">
                <a:solidFill>
                  <a:schemeClr val="tx1"/>
                </a:solidFill>
                <a:latin typeface="Times New Roman" pitchFamily="18" charset="0"/>
              </a:rPr>
              <a:t>4 foot</a:t>
            </a:r>
          </a:p>
          <a:p>
            <a:pPr eaLnBrk="0" hangingPunct="0">
              <a:spcBef>
                <a:spcPct val="0"/>
              </a:spcBef>
              <a:buClrTx/>
              <a:buFontTx/>
              <a:buNone/>
            </a:pPr>
            <a:r>
              <a:rPr lang="en-US" sz="1200">
                <a:solidFill>
                  <a:schemeClr val="tx1"/>
                </a:solidFill>
                <a:latin typeface="Times New Roman" pitchFamily="18" charset="0"/>
              </a:rPr>
              <a:t>shoal</a:t>
            </a:r>
          </a:p>
        </p:txBody>
      </p:sp>
      <p:sp>
        <p:nvSpPr>
          <p:cNvPr id="230413" name="Rectangle 13"/>
          <p:cNvSpPr>
            <a:spLocks noChangeArrowheads="1"/>
          </p:cNvSpPr>
          <p:nvPr/>
        </p:nvSpPr>
        <p:spPr bwMode="auto">
          <a:xfrm>
            <a:off x="7124700" y="3429000"/>
            <a:ext cx="1257300" cy="342900"/>
          </a:xfrm>
          <a:prstGeom prst="rect">
            <a:avLst/>
          </a:prstGeom>
          <a:noFill/>
          <a:ln w="12700">
            <a:noFill/>
            <a:miter lim="800000"/>
            <a:headEnd/>
            <a:tailEnd/>
          </a:ln>
          <a:effectLst/>
        </p:spPr>
        <p:txBody>
          <a:bodyPr lIns="0" tIns="0" rIns="0" bIns="0"/>
          <a:lstStyle/>
          <a:p>
            <a:pPr eaLnBrk="0" hangingPunct="0">
              <a:spcBef>
                <a:spcPct val="0"/>
              </a:spcBef>
              <a:buClrTx/>
              <a:buFontTx/>
              <a:buNone/>
            </a:pPr>
            <a:r>
              <a:rPr lang="en-US" sz="1200" b="1">
                <a:solidFill>
                  <a:schemeClr val="tx1"/>
                </a:solidFill>
                <a:latin typeface="Times New Roman" pitchFamily="18" charset="0"/>
              </a:rPr>
              <a:t>1 foot margin</a:t>
            </a:r>
          </a:p>
        </p:txBody>
      </p:sp>
      <p:sp>
        <p:nvSpPr>
          <p:cNvPr id="230414" name="Line 14"/>
          <p:cNvSpPr>
            <a:spLocks noChangeShapeType="1"/>
          </p:cNvSpPr>
          <p:nvPr/>
        </p:nvSpPr>
        <p:spPr bwMode="auto">
          <a:xfrm>
            <a:off x="7010400" y="3429000"/>
            <a:ext cx="0" cy="228600"/>
          </a:xfrm>
          <a:prstGeom prst="line">
            <a:avLst/>
          </a:prstGeom>
          <a:noFill/>
          <a:ln w="12700">
            <a:solidFill>
              <a:schemeClr val="tx1"/>
            </a:solidFill>
            <a:round/>
            <a:headEnd type="triangle" w="med" len="med"/>
            <a:tailEnd type="triangle" w="med" len="med"/>
          </a:ln>
          <a:effectLst/>
        </p:spPr>
        <p:txBody>
          <a:bodyPr/>
          <a:lstStyle/>
          <a:p>
            <a:endParaRPr lang="en-US" b="1"/>
          </a:p>
        </p:txBody>
      </p:sp>
      <p:sp>
        <p:nvSpPr>
          <p:cNvPr id="230415" name="Line 15"/>
          <p:cNvSpPr>
            <a:spLocks noChangeShapeType="1"/>
          </p:cNvSpPr>
          <p:nvPr/>
        </p:nvSpPr>
        <p:spPr bwMode="auto">
          <a:xfrm>
            <a:off x="6553200" y="2855913"/>
            <a:ext cx="0" cy="228600"/>
          </a:xfrm>
          <a:prstGeom prst="line">
            <a:avLst/>
          </a:prstGeom>
          <a:noFill/>
          <a:ln w="12700">
            <a:solidFill>
              <a:schemeClr val="tx1"/>
            </a:solidFill>
            <a:round/>
            <a:headEnd/>
            <a:tailEnd type="triangle" w="med" len="med"/>
          </a:ln>
          <a:effectLst/>
        </p:spPr>
        <p:txBody>
          <a:bodyPr/>
          <a:lstStyle/>
          <a:p>
            <a:endParaRPr lang="en-US" b="1"/>
          </a:p>
        </p:txBody>
      </p:sp>
      <p:sp>
        <p:nvSpPr>
          <p:cNvPr id="230416" name="Rectangle 16"/>
          <p:cNvSpPr>
            <a:spLocks noChangeArrowheads="1"/>
          </p:cNvSpPr>
          <p:nvPr/>
        </p:nvSpPr>
        <p:spPr bwMode="auto">
          <a:xfrm>
            <a:off x="4648200" y="4724400"/>
            <a:ext cx="914400" cy="457200"/>
          </a:xfrm>
          <a:prstGeom prst="rect">
            <a:avLst/>
          </a:prstGeom>
          <a:noFill/>
          <a:ln w="12700">
            <a:noFill/>
            <a:miter lim="800000"/>
            <a:headEnd/>
            <a:tailEnd/>
          </a:ln>
          <a:effectLst/>
        </p:spPr>
        <p:txBody>
          <a:bodyPr lIns="0" tIns="0" rIns="0" bIns="0"/>
          <a:lstStyle/>
          <a:p>
            <a:pPr eaLnBrk="0" hangingPunct="0">
              <a:spcBef>
                <a:spcPct val="0"/>
              </a:spcBef>
              <a:buClrTx/>
              <a:buFontTx/>
              <a:buNone/>
            </a:pPr>
            <a:r>
              <a:rPr lang="en-US" sz="1200">
                <a:solidFill>
                  <a:schemeClr val="tx1"/>
                </a:solidFill>
                <a:latin typeface="Times New Roman" pitchFamily="18" charset="0"/>
              </a:rPr>
              <a:t>60 LTs + # Marines</a:t>
            </a:r>
          </a:p>
        </p:txBody>
      </p:sp>
      <p:sp>
        <p:nvSpPr>
          <p:cNvPr id="230417" name="Rectangle 17"/>
          <p:cNvSpPr>
            <a:spLocks noChangeArrowheads="1"/>
          </p:cNvSpPr>
          <p:nvPr/>
        </p:nvSpPr>
        <p:spPr bwMode="auto">
          <a:xfrm>
            <a:off x="7696200" y="4000500"/>
            <a:ext cx="1371600" cy="342900"/>
          </a:xfrm>
          <a:prstGeom prst="rect">
            <a:avLst/>
          </a:prstGeom>
          <a:noFill/>
          <a:ln w="12700">
            <a:noFill/>
            <a:miter lim="800000"/>
            <a:headEnd/>
            <a:tailEnd/>
          </a:ln>
          <a:effectLst/>
        </p:spPr>
        <p:txBody>
          <a:bodyPr lIns="0" tIns="0" rIns="0" bIns="0"/>
          <a:lstStyle/>
          <a:p>
            <a:pPr eaLnBrk="0" hangingPunct="0">
              <a:spcBef>
                <a:spcPct val="0"/>
              </a:spcBef>
              <a:buClrTx/>
              <a:buFontTx/>
              <a:buNone/>
            </a:pPr>
            <a:r>
              <a:rPr lang="en-US" sz="1200">
                <a:solidFill>
                  <a:schemeClr val="tx1"/>
                </a:solidFill>
                <a:latin typeface="Times New Roman" pitchFamily="18" charset="0"/>
              </a:rPr>
              <a:t>1 foot draft empty</a:t>
            </a:r>
          </a:p>
        </p:txBody>
      </p:sp>
      <p:sp>
        <p:nvSpPr>
          <p:cNvPr id="230418" name="Line 18"/>
          <p:cNvSpPr>
            <a:spLocks noChangeShapeType="1"/>
          </p:cNvSpPr>
          <p:nvPr/>
        </p:nvSpPr>
        <p:spPr bwMode="auto">
          <a:xfrm>
            <a:off x="7353300" y="2855913"/>
            <a:ext cx="0" cy="228600"/>
          </a:xfrm>
          <a:prstGeom prst="line">
            <a:avLst/>
          </a:prstGeom>
          <a:noFill/>
          <a:ln w="12700">
            <a:solidFill>
              <a:schemeClr val="tx1"/>
            </a:solidFill>
            <a:round/>
            <a:headEnd type="triangle" w="med" len="med"/>
            <a:tailEnd type="triangle" w="med" len="med"/>
          </a:ln>
          <a:effectLst/>
        </p:spPr>
        <p:txBody>
          <a:bodyPr/>
          <a:lstStyle/>
          <a:p>
            <a:endParaRPr lang="en-US" b="1"/>
          </a:p>
        </p:txBody>
      </p:sp>
      <p:sp>
        <p:nvSpPr>
          <p:cNvPr id="230419" name="Line 19"/>
          <p:cNvSpPr>
            <a:spLocks noChangeShapeType="1"/>
          </p:cNvSpPr>
          <p:nvPr/>
        </p:nvSpPr>
        <p:spPr bwMode="auto">
          <a:xfrm>
            <a:off x="7124700" y="3084513"/>
            <a:ext cx="342900" cy="0"/>
          </a:xfrm>
          <a:prstGeom prst="line">
            <a:avLst/>
          </a:prstGeom>
          <a:noFill/>
          <a:ln w="12700">
            <a:solidFill>
              <a:schemeClr val="tx1"/>
            </a:solidFill>
            <a:round/>
            <a:headEnd/>
            <a:tailEnd/>
          </a:ln>
          <a:effectLst/>
        </p:spPr>
        <p:txBody>
          <a:bodyPr/>
          <a:lstStyle/>
          <a:p>
            <a:endParaRPr lang="en-US" b="1"/>
          </a:p>
        </p:txBody>
      </p:sp>
      <p:sp>
        <p:nvSpPr>
          <p:cNvPr id="230420" name="Rectangle 20"/>
          <p:cNvSpPr>
            <a:spLocks noChangeArrowheads="1"/>
          </p:cNvSpPr>
          <p:nvPr/>
        </p:nvSpPr>
        <p:spPr bwMode="auto">
          <a:xfrm>
            <a:off x="6783388" y="2249488"/>
            <a:ext cx="1597025" cy="1025525"/>
          </a:xfrm>
          <a:prstGeom prst="rect">
            <a:avLst/>
          </a:prstGeom>
          <a:noFill/>
          <a:ln w="12700">
            <a:solidFill>
              <a:schemeClr val="tx1"/>
            </a:solidFill>
            <a:miter lim="800000"/>
            <a:headEnd/>
            <a:tailEnd/>
          </a:ln>
          <a:effectLst/>
        </p:spPr>
        <p:txBody>
          <a:bodyPr lIns="0" tIns="0" rIns="0" bIns="0"/>
          <a:lstStyle/>
          <a:p>
            <a:pPr eaLnBrk="0" hangingPunct="0">
              <a:spcBef>
                <a:spcPct val="0"/>
              </a:spcBef>
              <a:buClrTx/>
              <a:buFontTx/>
              <a:buNone/>
            </a:pPr>
            <a:r>
              <a:rPr lang="en-US" sz="1200">
                <a:solidFill>
                  <a:schemeClr val="tx1"/>
                </a:solidFill>
                <a:latin typeface="Times New Roman" pitchFamily="18" charset="0"/>
              </a:rPr>
              <a:t>Max change in draft = </a:t>
            </a:r>
          </a:p>
          <a:p>
            <a:pPr eaLnBrk="0" hangingPunct="0">
              <a:spcBef>
                <a:spcPct val="0"/>
              </a:spcBef>
              <a:buClrTx/>
              <a:buFontTx/>
              <a:buNone/>
            </a:pPr>
            <a:r>
              <a:rPr lang="en-US" sz="1200">
                <a:solidFill>
                  <a:schemeClr val="tx1"/>
                </a:solidFill>
                <a:latin typeface="Times New Roman" pitchFamily="18" charset="0"/>
              </a:rPr>
              <a:t>4 foot shoal – </a:t>
            </a:r>
          </a:p>
          <a:p>
            <a:pPr eaLnBrk="0" hangingPunct="0">
              <a:spcBef>
                <a:spcPct val="0"/>
              </a:spcBef>
              <a:buClrTx/>
              <a:buFontTx/>
              <a:buNone/>
            </a:pPr>
            <a:r>
              <a:rPr lang="en-US" sz="1200">
                <a:solidFill>
                  <a:schemeClr val="tx1"/>
                </a:solidFill>
                <a:latin typeface="Times New Roman" pitchFamily="18" charset="0"/>
              </a:rPr>
              <a:t>1 foot draft empty – </a:t>
            </a:r>
          </a:p>
          <a:p>
            <a:pPr eaLnBrk="0" hangingPunct="0">
              <a:spcBef>
                <a:spcPct val="0"/>
              </a:spcBef>
              <a:buClrTx/>
              <a:buFontTx/>
              <a:buNone/>
            </a:pPr>
            <a:r>
              <a:rPr lang="en-US" sz="1200">
                <a:solidFill>
                  <a:schemeClr val="tx1"/>
                </a:solidFill>
                <a:latin typeface="Times New Roman" pitchFamily="18" charset="0"/>
              </a:rPr>
              <a:t>1 foot margin </a:t>
            </a:r>
          </a:p>
          <a:p>
            <a:pPr eaLnBrk="0" hangingPunct="0">
              <a:spcBef>
                <a:spcPct val="0"/>
              </a:spcBef>
              <a:buClrTx/>
              <a:buFontTx/>
              <a:buNone/>
            </a:pPr>
            <a:r>
              <a:rPr lang="en-US" sz="1200">
                <a:solidFill>
                  <a:schemeClr val="tx1"/>
                </a:solidFill>
                <a:latin typeface="Times New Roman" pitchFamily="18" charset="0"/>
              </a:rPr>
              <a:t>= 2 feet</a:t>
            </a:r>
          </a:p>
        </p:txBody>
      </p:sp>
      <p:sp>
        <p:nvSpPr>
          <p:cNvPr id="230421" name="Text Box 21"/>
          <p:cNvSpPr txBox="1">
            <a:spLocks noChangeArrowheads="1"/>
          </p:cNvSpPr>
          <p:nvPr/>
        </p:nvSpPr>
        <p:spPr bwMode="auto">
          <a:xfrm>
            <a:off x="0" y="2209800"/>
            <a:ext cx="9144000" cy="3665538"/>
          </a:xfrm>
          <a:prstGeom prst="rect">
            <a:avLst/>
          </a:prstGeom>
          <a:noFill/>
          <a:ln w="12700" algn="ctr">
            <a:noFill/>
            <a:miter lim="800000"/>
            <a:headEnd/>
            <a:tailEnd/>
          </a:ln>
          <a:effectLst/>
        </p:spPr>
        <p:txBody>
          <a:bodyPr lIns="90488" tIns="44450" rIns="90488" bIns="44450">
            <a:spAutoFit/>
          </a:bodyPr>
          <a:lstStyle/>
          <a:p>
            <a:pPr marL="342900" indent="-342900">
              <a:spcBef>
                <a:spcPct val="50000"/>
              </a:spcBef>
              <a:buFont typeface="Wingdings" pitchFamily="2" charset="2"/>
              <a:buNone/>
            </a:pPr>
            <a:r>
              <a:rPr lang="en-US" sz="1800" dirty="0"/>
              <a:t>Vessel Submerged Volume = (75 ft)(21 ft )(1 ft) =  1575 ft</a:t>
            </a:r>
            <a:r>
              <a:rPr lang="en-US" sz="1800" baseline="30000" dirty="0"/>
              <a:t>3</a:t>
            </a:r>
          </a:p>
          <a:p>
            <a:pPr marL="342900" indent="-342900">
              <a:spcBef>
                <a:spcPct val="50000"/>
              </a:spcBef>
              <a:buFont typeface="Wingdings" pitchFamily="2" charset="2"/>
              <a:buNone/>
            </a:pPr>
            <a:r>
              <a:rPr lang="en-US" sz="1800" dirty="0"/>
              <a:t>    (62.4 lb/ ft</a:t>
            </a:r>
            <a:r>
              <a:rPr lang="en-US" sz="1800" baseline="30000" dirty="0"/>
              <a:t>3</a:t>
            </a:r>
            <a:r>
              <a:rPr lang="en-US" sz="1800" dirty="0"/>
              <a:t>)(1575 ft</a:t>
            </a:r>
            <a:r>
              <a:rPr lang="en-US" sz="1800" baseline="30000" dirty="0"/>
              <a:t>3</a:t>
            </a:r>
            <a:r>
              <a:rPr lang="en-US" sz="1800" dirty="0"/>
              <a:t>)=98280 lb                  </a:t>
            </a:r>
          </a:p>
          <a:p>
            <a:pPr marL="342900" indent="-342900">
              <a:spcBef>
                <a:spcPct val="50000"/>
              </a:spcBef>
              <a:buFont typeface="Wingdings" pitchFamily="2" charset="2"/>
              <a:buNone/>
            </a:pPr>
            <a:r>
              <a:rPr lang="en-US" sz="1800" dirty="0"/>
              <a:t>    (98280lb)/(2240lb/LT)= 43.875 LT (Empty)</a:t>
            </a:r>
          </a:p>
          <a:p>
            <a:pPr marL="342900" indent="-342900">
              <a:spcBef>
                <a:spcPct val="50000"/>
              </a:spcBef>
              <a:buFont typeface="Wingdings" pitchFamily="2" charset="2"/>
              <a:buNone/>
            </a:pPr>
            <a:endParaRPr lang="en-US" sz="1800" dirty="0"/>
          </a:p>
          <a:p>
            <a:pPr marL="342900" indent="-342900">
              <a:spcBef>
                <a:spcPct val="50000"/>
              </a:spcBef>
              <a:buFont typeface="Wingdings" pitchFamily="2" charset="2"/>
              <a:buNone/>
            </a:pPr>
            <a:r>
              <a:rPr lang="en-US" sz="1800" dirty="0"/>
              <a:t>Tons per Inch (TPI) = 43.875 LT /12 in= 3.656 LT/ in</a:t>
            </a:r>
          </a:p>
          <a:p>
            <a:pPr marL="342900" indent="-342900">
              <a:spcBef>
                <a:spcPct val="50000"/>
              </a:spcBef>
              <a:buFont typeface="Wingdings" pitchFamily="2" charset="2"/>
              <a:buNone/>
            </a:pPr>
            <a:r>
              <a:rPr lang="en-US" sz="1800" dirty="0"/>
              <a:t> </a:t>
            </a:r>
            <a:r>
              <a:rPr lang="en-US" sz="1800" dirty="0" smtClean="0"/>
              <a:t>  (24 </a:t>
            </a:r>
            <a:r>
              <a:rPr lang="en-US" sz="1800" dirty="0"/>
              <a:t>in)(3.656 LT/ in)= 87.74LT</a:t>
            </a:r>
          </a:p>
          <a:p>
            <a:pPr marL="342900" indent="-342900">
              <a:spcBef>
                <a:spcPct val="50000"/>
              </a:spcBef>
              <a:buFont typeface="Wingdings" pitchFamily="2" charset="2"/>
              <a:buNone/>
            </a:pPr>
            <a:r>
              <a:rPr lang="en-US" sz="1800" dirty="0"/>
              <a:t>   </a:t>
            </a:r>
            <a:r>
              <a:rPr lang="en-US" sz="1800" dirty="0" smtClean="0"/>
              <a:t>87.74LT-60LT=27.74 LT </a:t>
            </a:r>
            <a:r>
              <a:rPr lang="en-US" sz="1800" dirty="0"/>
              <a:t>is allowable</a:t>
            </a:r>
          </a:p>
          <a:p>
            <a:pPr marL="342900" indent="-342900">
              <a:spcBef>
                <a:spcPct val="50000"/>
              </a:spcBef>
              <a:buFont typeface="Wingdings" pitchFamily="2" charset="2"/>
              <a:buNone/>
            </a:pPr>
            <a:endParaRPr lang="en-US" sz="1800" dirty="0"/>
          </a:p>
          <a:p>
            <a:pPr marL="342900" indent="-342900">
              <a:spcBef>
                <a:spcPct val="50000"/>
              </a:spcBef>
              <a:buFont typeface="Wingdings" pitchFamily="2" charset="2"/>
              <a:buNone/>
            </a:pPr>
            <a:r>
              <a:rPr lang="en-US" sz="1800" dirty="0"/>
              <a:t>  (27.74 LT)(2240  LT/lb)/(250lb/Marine)=248 Marines</a:t>
            </a:r>
          </a:p>
        </p:txBody>
      </p:sp>
      <p:sp>
        <p:nvSpPr>
          <p:cNvPr id="230422" name="Line 22"/>
          <p:cNvSpPr>
            <a:spLocks noChangeShapeType="1"/>
          </p:cNvSpPr>
          <p:nvPr/>
        </p:nvSpPr>
        <p:spPr bwMode="auto">
          <a:xfrm>
            <a:off x="6134100" y="2551113"/>
            <a:ext cx="0" cy="685800"/>
          </a:xfrm>
          <a:prstGeom prst="line">
            <a:avLst/>
          </a:prstGeom>
          <a:noFill/>
          <a:ln w="25400">
            <a:solidFill>
              <a:schemeClr val="bg1"/>
            </a:solidFill>
            <a:round/>
            <a:headEnd/>
            <a:tailEnd/>
          </a:ln>
          <a:effectLst/>
        </p:spPr>
        <p:txBody>
          <a:bodyPr/>
          <a:lstStyle/>
          <a:p>
            <a:endParaRPr lang="en-US" b="1"/>
          </a:p>
        </p:txBody>
      </p:sp>
      <p:sp>
        <p:nvSpPr>
          <p:cNvPr id="230423" name="Line 23"/>
          <p:cNvSpPr>
            <a:spLocks noChangeShapeType="1"/>
          </p:cNvSpPr>
          <p:nvPr/>
        </p:nvSpPr>
        <p:spPr bwMode="auto">
          <a:xfrm>
            <a:off x="7277100" y="2551113"/>
            <a:ext cx="0" cy="685800"/>
          </a:xfrm>
          <a:prstGeom prst="line">
            <a:avLst/>
          </a:prstGeom>
          <a:noFill/>
          <a:ln w="25400">
            <a:solidFill>
              <a:schemeClr val="bg1"/>
            </a:solidFill>
            <a:round/>
            <a:headEnd/>
            <a:tailEnd/>
          </a:ln>
          <a:effectLst/>
        </p:spPr>
        <p:txBody>
          <a:bodyPr/>
          <a:lstStyle/>
          <a:p>
            <a:endParaRPr lang="en-US" b="1"/>
          </a:p>
        </p:txBody>
      </p:sp>
      <p:sp>
        <p:nvSpPr>
          <p:cNvPr id="230424" name="Line 24"/>
          <p:cNvSpPr>
            <a:spLocks noChangeShapeType="1"/>
          </p:cNvSpPr>
          <p:nvPr/>
        </p:nvSpPr>
        <p:spPr bwMode="auto">
          <a:xfrm>
            <a:off x="6134100" y="3236913"/>
            <a:ext cx="1143000" cy="0"/>
          </a:xfrm>
          <a:prstGeom prst="line">
            <a:avLst/>
          </a:prstGeom>
          <a:noFill/>
          <a:ln w="25400">
            <a:solidFill>
              <a:schemeClr val="bg1"/>
            </a:solidFill>
            <a:round/>
            <a:headEnd/>
            <a:tailEnd/>
          </a:ln>
          <a:effectLst/>
        </p:spPr>
        <p:txBody>
          <a:bodyPr/>
          <a:lstStyle/>
          <a:p>
            <a:endParaRPr lang="en-US" b="1"/>
          </a:p>
        </p:txBody>
      </p:sp>
      <p:sp>
        <p:nvSpPr>
          <p:cNvPr id="230425" name="Line 25"/>
          <p:cNvSpPr>
            <a:spLocks noChangeShapeType="1"/>
          </p:cNvSpPr>
          <p:nvPr/>
        </p:nvSpPr>
        <p:spPr bwMode="auto">
          <a:xfrm flipH="1">
            <a:off x="5562600" y="3008313"/>
            <a:ext cx="571500" cy="0"/>
          </a:xfrm>
          <a:prstGeom prst="line">
            <a:avLst/>
          </a:prstGeom>
          <a:noFill/>
          <a:ln w="12700">
            <a:solidFill>
              <a:schemeClr val="bg1"/>
            </a:solidFill>
            <a:round/>
            <a:headEnd/>
            <a:tailEnd/>
          </a:ln>
          <a:effectLst/>
        </p:spPr>
        <p:txBody>
          <a:bodyPr/>
          <a:lstStyle/>
          <a:p>
            <a:endParaRPr lang="en-US" b="1"/>
          </a:p>
        </p:txBody>
      </p:sp>
      <p:sp>
        <p:nvSpPr>
          <p:cNvPr id="230426" name="Line 26"/>
          <p:cNvSpPr>
            <a:spLocks noChangeShapeType="1"/>
          </p:cNvSpPr>
          <p:nvPr/>
        </p:nvSpPr>
        <p:spPr bwMode="auto">
          <a:xfrm flipH="1">
            <a:off x="7277100" y="3008313"/>
            <a:ext cx="571500" cy="0"/>
          </a:xfrm>
          <a:prstGeom prst="line">
            <a:avLst/>
          </a:prstGeom>
          <a:noFill/>
          <a:ln w="12700">
            <a:solidFill>
              <a:schemeClr val="bg1"/>
            </a:solidFill>
            <a:round/>
            <a:headEnd/>
            <a:tailEnd/>
          </a:ln>
          <a:effectLst/>
        </p:spPr>
        <p:txBody>
          <a:bodyPr/>
          <a:lstStyle/>
          <a:p>
            <a:endParaRPr lang="en-US" b="1"/>
          </a:p>
        </p:txBody>
      </p:sp>
      <p:sp>
        <p:nvSpPr>
          <p:cNvPr id="230427" name="Line 27"/>
          <p:cNvSpPr>
            <a:spLocks noChangeShapeType="1"/>
          </p:cNvSpPr>
          <p:nvPr/>
        </p:nvSpPr>
        <p:spPr bwMode="auto">
          <a:xfrm>
            <a:off x="5867400" y="3810000"/>
            <a:ext cx="2514600" cy="0"/>
          </a:xfrm>
          <a:prstGeom prst="line">
            <a:avLst/>
          </a:prstGeom>
          <a:noFill/>
          <a:ln w="12700">
            <a:solidFill>
              <a:schemeClr val="bg1"/>
            </a:solidFill>
            <a:round/>
            <a:headEnd/>
            <a:tailEnd/>
          </a:ln>
          <a:effectLst/>
        </p:spPr>
        <p:txBody>
          <a:bodyPr/>
          <a:lstStyle/>
          <a:p>
            <a:endParaRPr lang="en-US" b="1"/>
          </a:p>
        </p:txBody>
      </p:sp>
      <p:sp>
        <p:nvSpPr>
          <p:cNvPr id="230428" name="Line 28"/>
          <p:cNvSpPr>
            <a:spLocks noChangeShapeType="1"/>
          </p:cNvSpPr>
          <p:nvPr/>
        </p:nvSpPr>
        <p:spPr bwMode="auto">
          <a:xfrm>
            <a:off x="6134100" y="3581400"/>
            <a:ext cx="1143000" cy="0"/>
          </a:xfrm>
          <a:prstGeom prst="line">
            <a:avLst/>
          </a:prstGeom>
          <a:noFill/>
          <a:ln w="12700">
            <a:solidFill>
              <a:schemeClr val="bg1"/>
            </a:solidFill>
            <a:round/>
            <a:headEnd/>
            <a:tailEnd/>
          </a:ln>
          <a:effectLst/>
        </p:spPr>
        <p:txBody>
          <a:bodyPr/>
          <a:lstStyle/>
          <a:p>
            <a:endParaRPr lang="en-US" b="1"/>
          </a:p>
        </p:txBody>
      </p:sp>
      <p:sp>
        <p:nvSpPr>
          <p:cNvPr id="230429" name="Line 29"/>
          <p:cNvSpPr>
            <a:spLocks noChangeShapeType="1"/>
          </p:cNvSpPr>
          <p:nvPr/>
        </p:nvSpPr>
        <p:spPr bwMode="auto">
          <a:xfrm>
            <a:off x="5676900" y="3008313"/>
            <a:ext cx="0" cy="800100"/>
          </a:xfrm>
          <a:prstGeom prst="line">
            <a:avLst/>
          </a:prstGeom>
          <a:noFill/>
          <a:ln w="12700">
            <a:solidFill>
              <a:schemeClr val="bg1"/>
            </a:solidFill>
            <a:round/>
            <a:headEnd type="triangle" w="med" len="med"/>
            <a:tailEnd type="triangle" w="med" len="med"/>
          </a:ln>
          <a:effectLst/>
        </p:spPr>
        <p:txBody>
          <a:bodyPr/>
          <a:lstStyle/>
          <a:p>
            <a:endParaRPr lang="en-US" b="1"/>
          </a:p>
        </p:txBody>
      </p:sp>
      <p:sp>
        <p:nvSpPr>
          <p:cNvPr id="230430" name="Rectangle 30"/>
          <p:cNvSpPr>
            <a:spLocks noChangeArrowheads="1"/>
          </p:cNvSpPr>
          <p:nvPr/>
        </p:nvSpPr>
        <p:spPr bwMode="auto">
          <a:xfrm>
            <a:off x="5753100" y="3238500"/>
            <a:ext cx="571500" cy="457200"/>
          </a:xfrm>
          <a:prstGeom prst="rect">
            <a:avLst/>
          </a:prstGeom>
          <a:noFill/>
          <a:ln w="12700">
            <a:noFill/>
            <a:miter lim="800000"/>
            <a:headEnd/>
            <a:tailEnd/>
          </a:ln>
          <a:effectLst/>
        </p:spPr>
        <p:txBody>
          <a:bodyPr lIns="0" tIns="0" rIns="0" bIns="0"/>
          <a:lstStyle/>
          <a:p>
            <a:pPr eaLnBrk="0" hangingPunct="0">
              <a:spcBef>
                <a:spcPct val="0"/>
              </a:spcBef>
              <a:buClrTx/>
              <a:buFontTx/>
              <a:buNone/>
            </a:pPr>
            <a:r>
              <a:rPr lang="en-US" sz="1200" b="1">
                <a:latin typeface="Times New Roman" pitchFamily="18" charset="0"/>
              </a:rPr>
              <a:t>4 foot</a:t>
            </a:r>
          </a:p>
          <a:p>
            <a:pPr eaLnBrk="0" hangingPunct="0">
              <a:spcBef>
                <a:spcPct val="0"/>
              </a:spcBef>
              <a:buClrTx/>
              <a:buFontTx/>
              <a:buNone/>
            </a:pPr>
            <a:r>
              <a:rPr lang="en-US" sz="1200" b="1">
                <a:latin typeface="Times New Roman" pitchFamily="18" charset="0"/>
              </a:rPr>
              <a:t>shoal</a:t>
            </a:r>
          </a:p>
        </p:txBody>
      </p:sp>
      <p:sp>
        <p:nvSpPr>
          <p:cNvPr id="230431" name="Rectangle 31"/>
          <p:cNvSpPr>
            <a:spLocks noChangeArrowheads="1"/>
          </p:cNvSpPr>
          <p:nvPr/>
        </p:nvSpPr>
        <p:spPr bwMode="auto">
          <a:xfrm>
            <a:off x="7353300" y="3467100"/>
            <a:ext cx="1257300" cy="342900"/>
          </a:xfrm>
          <a:prstGeom prst="rect">
            <a:avLst/>
          </a:prstGeom>
          <a:noFill/>
          <a:ln w="12700">
            <a:noFill/>
            <a:miter lim="800000"/>
            <a:headEnd/>
            <a:tailEnd/>
          </a:ln>
          <a:effectLst/>
        </p:spPr>
        <p:txBody>
          <a:bodyPr lIns="0" tIns="0" rIns="0" bIns="0"/>
          <a:lstStyle/>
          <a:p>
            <a:pPr eaLnBrk="0" hangingPunct="0">
              <a:spcBef>
                <a:spcPct val="0"/>
              </a:spcBef>
              <a:buClrTx/>
              <a:buFontTx/>
              <a:buNone/>
            </a:pPr>
            <a:r>
              <a:rPr lang="en-US" sz="1200" b="1">
                <a:latin typeface="Times New Roman" pitchFamily="18" charset="0"/>
              </a:rPr>
              <a:t>1 foot margin</a:t>
            </a:r>
          </a:p>
        </p:txBody>
      </p:sp>
      <p:sp>
        <p:nvSpPr>
          <p:cNvPr id="230432" name="Line 32"/>
          <p:cNvSpPr>
            <a:spLocks noChangeShapeType="1"/>
          </p:cNvSpPr>
          <p:nvPr/>
        </p:nvSpPr>
        <p:spPr bwMode="auto">
          <a:xfrm>
            <a:off x="7162800" y="3581400"/>
            <a:ext cx="0" cy="228600"/>
          </a:xfrm>
          <a:prstGeom prst="line">
            <a:avLst/>
          </a:prstGeom>
          <a:noFill/>
          <a:ln w="12700">
            <a:solidFill>
              <a:schemeClr val="bg1"/>
            </a:solidFill>
            <a:round/>
            <a:headEnd type="triangle" w="med" len="med"/>
            <a:tailEnd type="triangle" w="med" len="med"/>
          </a:ln>
          <a:effectLst/>
        </p:spPr>
        <p:txBody>
          <a:bodyPr/>
          <a:lstStyle/>
          <a:p>
            <a:endParaRPr lang="en-US" b="1"/>
          </a:p>
        </p:txBody>
      </p:sp>
      <p:sp>
        <p:nvSpPr>
          <p:cNvPr id="230433" name="Line 33"/>
          <p:cNvSpPr>
            <a:spLocks noChangeShapeType="1"/>
          </p:cNvSpPr>
          <p:nvPr/>
        </p:nvSpPr>
        <p:spPr bwMode="auto">
          <a:xfrm>
            <a:off x="6705600" y="2932113"/>
            <a:ext cx="0" cy="228600"/>
          </a:xfrm>
          <a:prstGeom prst="line">
            <a:avLst/>
          </a:prstGeom>
          <a:noFill/>
          <a:ln w="12700">
            <a:solidFill>
              <a:schemeClr val="bg1"/>
            </a:solidFill>
            <a:round/>
            <a:headEnd/>
            <a:tailEnd type="triangle" w="med" len="med"/>
          </a:ln>
          <a:effectLst/>
        </p:spPr>
        <p:txBody>
          <a:bodyPr/>
          <a:lstStyle/>
          <a:p>
            <a:endParaRPr lang="en-US" b="1"/>
          </a:p>
        </p:txBody>
      </p:sp>
      <p:sp>
        <p:nvSpPr>
          <p:cNvPr id="230434" name="Rectangle 34"/>
          <p:cNvSpPr>
            <a:spLocks noChangeArrowheads="1"/>
          </p:cNvSpPr>
          <p:nvPr/>
        </p:nvSpPr>
        <p:spPr bwMode="auto">
          <a:xfrm>
            <a:off x="6248400" y="2551113"/>
            <a:ext cx="914400" cy="457200"/>
          </a:xfrm>
          <a:prstGeom prst="rect">
            <a:avLst/>
          </a:prstGeom>
          <a:noFill/>
          <a:ln w="12700">
            <a:solidFill>
              <a:schemeClr val="bg1"/>
            </a:solidFill>
            <a:miter lim="800000"/>
            <a:headEnd/>
            <a:tailEnd/>
          </a:ln>
          <a:effectLst/>
        </p:spPr>
        <p:txBody>
          <a:bodyPr lIns="0" tIns="0" rIns="0" bIns="0"/>
          <a:lstStyle/>
          <a:p>
            <a:pPr algn="ctr" eaLnBrk="0" hangingPunct="0">
              <a:spcBef>
                <a:spcPct val="0"/>
              </a:spcBef>
              <a:buClrTx/>
              <a:buFontTx/>
              <a:buNone/>
            </a:pPr>
            <a:r>
              <a:rPr lang="en-US" sz="1200" b="1" dirty="0" smtClean="0">
                <a:latin typeface="Times New Roman" pitchFamily="18" charset="0"/>
              </a:rPr>
              <a:t>    60 </a:t>
            </a:r>
            <a:r>
              <a:rPr lang="en-US" sz="1200" b="1" dirty="0">
                <a:latin typeface="Times New Roman" pitchFamily="18" charset="0"/>
              </a:rPr>
              <a:t>LT + </a:t>
            </a:r>
            <a:endParaRPr lang="en-US" sz="1200" b="1" dirty="0" smtClean="0">
              <a:latin typeface="Times New Roman" pitchFamily="18" charset="0"/>
            </a:endParaRPr>
          </a:p>
          <a:p>
            <a:pPr algn="ctr" eaLnBrk="0" hangingPunct="0">
              <a:spcBef>
                <a:spcPct val="0"/>
              </a:spcBef>
              <a:buClrTx/>
              <a:buFontTx/>
              <a:buNone/>
            </a:pPr>
            <a:r>
              <a:rPr lang="en-US" sz="1200" b="1" dirty="0" smtClean="0">
                <a:latin typeface="Times New Roman" pitchFamily="18" charset="0"/>
              </a:rPr>
              <a:t>    # Marines</a:t>
            </a:r>
            <a:endParaRPr lang="en-US" sz="1200" b="1" dirty="0">
              <a:latin typeface="Times New Roman" pitchFamily="18" charset="0"/>
            </a:endParaRPr>
          </a:p>
        </p:txBody>
      </p:sp>
      <p:sp>
        <p:nvSpPr>
          <p:cNvPr id="230435" name="Rectangle 35"/>
          <p:cNvSpPr>
            <a:spLocks noChangeArrowheads="1"/>
          </p:cNvSpPr>
          <p:nvPr/>
        </p:nvSpPr>
        <p:spPr bwMode="auto">
          <a:xfrm>
            <a:off x="7696196" y="3124204"/>
            <a:ext cx="1295400" cy="342900"/>
          </a:xfrm>
          <a:prstGeom prst="rect">
            <a:avLst/>
          </a:prstGeom>
          <a:noFill/>
          <a:ln w="12700">
            <a:noFill/>
            <a:miter lim="800000"/>
            <a:headEnd/>
            <a:tailEnd/>
          </a:ln>
          <a:effectLst/>
        </p:spPr>
        <p:txBody>
          <a:bodyPr lIns="0" tIns="0" rIns="0" bIns="0"/>
          <a:lstStyle/>
          <a:p>
            <a:pPr eaLnBrk="0" hangingPunct="0">
              <a:spcBef>
                <a:spcPct val="0"/>
              </a:spcBef>
              <a:buClrTx/>
              <a:buFontTx/>
              <a:buNone/>
            </a:pPr>
            <a:r>
              <a:rPr lang="en-US" sz="1200" b="1" dirty="0">
                <a:latin typeface="Times New Roman" pitchFamily="18" charset="0"/>
              </a:rPr>
              <a:t>1 foot </a:t>
            </a:r>
            <a:r>
              <a:rPr lang="en-US" sz="1200" b="1" dirty="0" smtClean="0">
                <a:latin typeface="Times New Roman" pitchFamily="18" charset="0"/>
              </a:rPr>
              <a:t>draft </a:t>
            </a:r>
            <a:r>
              <a:rPr lang="en-US" sz="1200" b="1" dirty="0">
                <a:latin typeface="Times New Roman" pitchFamily="18" charset="0"/>
              </a:rPr>
              <a:t>empty</a:t>
            </a:r>
          </a:p>
        </p:txBody>
      </p:sp>
      <p:sp>
        <p:nvSpPr>
          <p:cNvPr id="230436" name="Line 36"/>
          <p:cNvSpPr>
            <a:spLocks noChangeShapeType="1"/>
          </p:cNvSpPr>
          <p:nvPr/>
        </p:nvSpPr>
        <p:spPr bwMode="auto">
          <a:xfrm>
            <a:off x="7505700" y="3008313"/>
            <a:ext cx="0" cy="228600"/>
          </a:xfrm>
          <a:prstGeom prst="line">
            <a:avLst/>
          </a:prstGeom>
          <a:noFill/>
          <a:ln w="12700">
            <a:solidFill>
              <a:schemeClr val="bg1"/>
            </a:solidFill>
            <a:round/>
            <a:headEnd type="triangle" w="med" len="med"/>
            <a:tailEnd type="triangle" w="med" len="med"/>
          </a:ln>
          <a:effectLst/>
        </p:spPr>
        <p:txBody>
          <a:bodyPr/>
          <a:lstStyle/>
          <a:p>
            <a:endParaRPr lang="en-US" b="1"/>
          </a:p>
        </p:txBody>
      </p:sp>
      <p:sp>
        <p:nvSpPr>
          <p:cNvPr id="230437" name="Line 37"/>
          <p:cNvSpPr>
            <a:spLocks noChangeShapeType="1"/>
          </p:cNvSpPr>
          <p:nvPr/>
        </p:nvSpPr>
        <p:spPr bwMode="auto">
          <a:xfrm>
            <a:off x="7277100" y="3236913"/>
            <a:ext cx="342900" cy="0"/>
          </a:xfrm>
          <a:prstGeom prst="line">
            <a:avLst/>
          </a:prstGeom>
          <a:noFill/>
          <a:ln w="12700">
            <a:solidFill>
              <a:schemeClr val="bg1"/>
            </a:solidFill>
            <a:round/>
            <a:headEnd/>
            <a:tailEnd/>
          </a:ln>
          <a:effectLst/>
        </p:spPr>
        <p:txBody>
          <a:bodyPr/>
          <a:lstStyle/>
          <a:p>
            <a:endParaRPr lang="en-US" b="1"/>
          </a:p>
        </p:txBody>
      </p:sp>
      <p:sp>
        <p:nvSpPr>
          <p:cNvPr id="230438" name="Rectangle 38"/>
          <p:cNvSpPr>
            <a:spLocks noChangeArrowheads="1"/>
          </p:cNvSpPr>
          <p:nvPr/>
        </p:nvSpPr>
        <p:spPr bwMode="auto">
          <a:xfrm>
            <a:off x="5943600" y="4419600"/>
            <a:ext cx="2743200" cy="1065213"/>
          </a:xfrm>
          <a:prstGeom prst="rect">
            <a:avLst/>
          </a:prstGeom>
          <a:noFill/>
          <a:ln w="12700">
            <a:noFill/>
            <a:miter lim="800000"/>
            <a:headEnd/>
            <a:tailEnd/>
          </a:ln>
          <a:effectLst/>
        </p:spPr>
        <p:txBody>
          <a:bodyPr lIns="0" tIns="0" rIns="0" bIns="0"/>
          <a:lstStyle/>
          <a:p>
            <a:pPr eaLnBrk="0" hangingPunct="0">
              <a:spcBef>
                <a:spcPct val="0"/>
              </a:spcBef>
              <a:buClrTx/>
              <a:buFontTx/>
              <a:buNone/>
            </a:pPr>
            <a:r>
              <a:rPr lang="en-US" sz="1200" b="1" dirty="0">
                <a:latin typeface="Times New Roman" pitchFamily="18" charset="0"/>
              </a:rPr>
              <a:t>Max change in draft</a:t>
            </a:r>
          </a:p>
          <a:p>
            <a:pPr eaLnBrk="0" hangingPunct="0">
              <a:spcBef>
                <a:spcPct val="0"/>
              </a:spcBef>
              <a:buClrTx/>
              <a:buFontTx/>
              <a:buNone/>
            </a:pPr>
            <a:r>
              <a:rPr lang="en-US" sz="1200" b="1" dirty="0">
                <a:latin typeface="Times New Roman" pitchFamily="18" charset="0"/>
              </a:rPr>
              <a:t> = </a:t>
            </a:r>
            <a:r>
              <a:rPr lang="en-US" sz="1200" b="1" dirty="0" smtClean="0">
                <a:latin typeface="Times New Roman" pitchFamily="18" charset="0"/>
              </a:rPr>
              <a:t>4’ shoal </a:t>
            </a:r>
            <a:r>
              <a:rPr lang="en-US" sz="1200" b="1" dirty="0">
                <a:latin typeface="Times New Roman" pitchFamily="18" charset="0"/>
              </a:rPr>
              <a:t>– </a:t>
            </a:r>
            <a:r>
              <a:rPr lang="en-US" sz="1200" b="1" dirty="0" smtClean="0">
                <a:latin typeface="Times New Roman" pitchFamily="18" charset="0"/>
              </a:rPr>
              <a:t>1’draft </a:t>
            </a:r>
            <a:r>
              <a:rPr lang="en-US" sz="1200" b="1" dirty="0">
                <a:latin typeface="Times New Roman" pitchFamily="18" charset="0"/>
              </a:rPr>
              <a:t>empty – </a:t>
            </a:r>
            <a:r>
              <a:rPr lang="en-US" sz="1200" b="1" dirty="0" smtClean="0">
                <a:latin typeface="Times New Roman" pitchFamily="18" charset="0"/>
              </a:rPr>
              <a:t>1’ margin  </a:t>
            </a:r>
            <a:endParaRPr lang="en-US" sz="1200" b="1" dirty="0">
              <a:latin typeface="Times New Roman" pitchFamily="18" charset="0"/>
            </a:endParaRPr>
          </a:p>
          <a:p>
            <a:pPr eaLnBrk="0" hangingPunct="0">
              <a:spcBef>
                <a:spcPct val="0"/>
              </a:spcBef>
              <a:buClrTx/>
              <a:buFontTx/>
              <a:buNone/>
            </a:pPr>
            <a:r>
              <a:rPr lang="en-US" sz="1200" b="1" dirty="0">
                <a:latin typeface="Times New Roman" pitchFamily="18" charset="0"/>
              </a:rPr>
              <a:t> = </a:t>
            </a:r>
            <a:r>
              <a:rPr lang="en-US" sz="1200" b="1" dirty="0" smtClean="0">
                <a:latin typeface="Times New Roman" pitchFamily="18" charset="0"/>
              </a:rPr>
              <a:t>2’</a:t>
            </a:r>
            <a:endParaRPr lang="en-US" sz="1200" b="1" dirty="0">
              <a:latin typeface="Times New Roman" pitchFamily="18" charset="0"/>
            </a:endParaRPr>
          </a:p>
        </p:txBody>
      </p:sp>
      <p:sp>
        <p:nvSpPr>
          <p:cNvPr id="230439" name="Text Box 39"/>
          <p:cNvSpPr txBox="1">
            <a:spLocks noChangeArrowheads="1"/>
          </p:cNvSpPr>
          <p:nvPr/>
        </p:nvSpPr>
        <p:spPr bwMode="auto">
          <a:xfrm>
            <a:off x="0" y="1295400"/>
            <a:ext cx="8077200" cy="515938"/>
          </a:xfrm>
          <a:prstGeom prst="rect">
            <a:avLst/>
          </a:prstGeom>
          <a:noFill/>
          <a:ln w="12700" algn="ctr">
            <a:noFill/>
            <a:miter lim="800000"/>
            <a:headEnd/>
            <a:tailEnd/>
          </a:ln>
          <a:effectLst/>
        </p:spPr>
        <p:txBody>
          <a:bodyPr lIns="90488" tIns="44450" rIns="90488" bIns="44450">
            <a:spAutoFit/>
          </a:bodyPr>
          <a:lstStyle/>
          <a:p>
            <a:pPr marL="342900" indent="-342900">
              <a:spcBef>
                <a:spcPct val="50000"/>
              </a:spcBef>
            </a:pPr>
            <a:r>
              <a:rPr lang="en-US"/>
              <a:t>Displacement = Density x Submerged Volume</a:t>
            </a:r>
          </a:p>
        </p:txBody>
      </p:sp>
      <p:cxnSp>
        <p:nvCxnSpPr>
          <p:cNvPr id="42" name="Straight Arrow Connector 41"/>
          <p:cNvCxnSpPr/>
          <p:nvPr/>
        </p:nvCxnSpPr>
        <p:spPr bwMode="auto">
          <a:xfrm rot="10800000">
            <a:off x="3581400" y="4419600"/>
            <a:ext cx="2286000" cy="228600"/>
          </a:xfrm>
          <a:prstGeom prst="straightConnector1">
            <a:avLst/>
          </a:prstGeom>
          <a:noFill/>
          <a:ln w="12700" cap="flat" cmpd="sng" algn="ctr">
            <a:solidFill>
              <a:schemeClr val="bg1"/>
            </a:solidFill>
            <a:prstDash val="solid"/>
            <a:round/>
            <a:headEnd type="none" w="med" len="med"/>
            <a:tailEnd type="arrow"/>
          </a:ln>
          <a:effectLst/>
        </p:spPr>
      </p:cxnSp>
    </p:spTree>
  </p:cSld>
  <p:clrMapOvr>
    <a:masterClrMapping/>
  </p:clrMapOvr>
  <p:transition spd="slow">
    <p:cut/>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Rectangle 2"/>
          <p:cNvSpPr>
            <a:spLocks noGrp="1" noChangeArrowheads="1"/>
          </p:cNvSpPr>
          <p:nvPr>
            <p:ph type="title"/>
          </p:nvPr>
        </p:nvSpPr>
        <p:spPr>
          <a:xfrm>
            <a:off x="1600200" y="152400"/>
            <a:ext cx="6096000" cy="1143000"/>
          </a:xfrm>
          <a:noFill/>
          <a:ln/>
        </p:spPr>
        <p:txBody>
          <a:bodyPr lIns="90488" tIns="44450" rIns="90488" bIns="44450"/>
          <a:lstStyle/>
          <a:p>
            <a:r>
              <a:rPr lang="en-US"/>
              <a:t>Example Problem</a:t>
            </a:r>
          </a:p>
        </p:txBody>
      </p:sp>
      <p:sp>
        <p:nvSpPr>
          <p:cNvPr id="232451" name="Rectangle 3"/>
          <p:cNvSpPr>
            <a:spLocks noGrp="1" noChangeArrowheads="1"/>
          </p:cNvSpPr>
          <p:nvPr>
            <p:ph type="body" idx="1"/>
          </p:nvPr>
        </p:nvSpPr>
        <p:spPr>
          <a:xfrm>
            <a:off x="685800" y="1371600"/>
            <a:ext cx="7772400" cy="4572000"/>
          </a:xfrm>
          <a:noFill/>
          <a:ln/>
        </p:spPr>
        <p:txBody>
          <a:bodyPr lIns="90488" tIns="44450" rIns="90488" bIns="44450"/>
          <a:lstStyle/>
          <a:p>
            <a:pPr>
              <a:lnSpc>
                <a:spcPct val="90000"/>
              </a:lnSpc>
              <a:buFont typeface="Wingdings" pitchFamily="2" charset="2"/>
              <a:buNone/>
            </a:pPr>
            <a:r>
              <a:rPr lang="en-US"/>
              <a:t>    A 100 ft Barge with an empty weight distribution of 2LT/ft is loaded with the following additional loads:</a:t>
            </a:r>
            <a:br>
              <a:rPr lang="en-US"/>
            </a:br>
            <a:r>
              <a:rPr lang="en-US"/>
              <a:t/>
            </a:r>
            <a:br>
              <a:rPr lang="en-US"/>
            </a:br>
            <a:r>
              <a:rPr lang="en-US"/>
              <a:t/>
            </a:r>
            <a:br>
              <a:rPr lang="en-US"/>
            </a:br>
            <a:endParaRPr lang="en-US"/>
          </a:p>
          <a:p>
            <a:pPr>
              <a:lnSpc>
                <a:spcPct val="90000"/>
              </a:lnSpc>
            </a:pPr>
            <a:endParaRPr lang="en-US"/>
          </a:p>
          <a:p>
            <a:pPr>
              <a:lnSpc>
                <a:spcPct val="90000"/>
              </a:lnSpc>
              <a:buFont typeface="Wingdings" pitchFamily="2" charset="2"/>
              <a:buNone/>
            </a:pPr>
            <a:endParaRPr lang="en-US"/>
          </a:p>
          <a:p>
            <a:pPr>
              <a:lnSpc>
                <a:spcPct val="90000"/>
              </a:lnSpc>
              <a:buFont typeface="Wingdings" pitchFamily="2" charset="2"/>
              <a:buNone/>
            </a:pPr>
            <a:r>
              <a:rPr lang="en-US"/>
              <a:t>What is the total weight of the barge and where, along the length, is the center of gravity? </a:t>
            </a:r>
          </a:p>
        </p:txBody>
      </p:sp>
      <p:sp>
        <p:nvSpPr>
          <p:cNvPr id="232452" name="Line 4"/>
          <p:cNvSpPr>
            <a:spLocks noChangeShapeType="1"/>
          </p:cNvSpPr>
          <p:nvPr/>
        </p:nvSpPr>
        <p:spPr bwMode="auto">
          <a:xfrm flipV="1">
            <a:off x="1219200" y="2819400"/>
            <a:ext cx="0" cy="1447800"/>
          </a:xfrm>
          <a:prstGeom prst="line">
            <a:avLst/>
          </a:prstGeom>
          <a:noFill/>
          <a:ln w="12700">
            <a:solidFill>
              <a:schemeClr val="bg1"/>
            </a:solidFill>
            <a:round/>
            <a:headEnd/>
            <a:tailEnd type="triangle" w="med" len="med"/>
          </a:ln>
          <a:effectLst/>
        </p:spPr>
        <p:txBody>
          <a:bodyPr/>
          <a:lstStyle/>
          <a:p>
            <a:endParaRPr lang="en-US"/>
          </a:p>
        </p:txBody>
      </p:sp>
      <p:sp>
        <p:nvSpPr>
          <p:cNvPr id="232453" name="Line 5"/>
          <p:cNvSpPr>
            <a:spLocks noChangeShapeType="1"/>
          </p:cNvSpPr>
          <p:nvPr/>
        </p:nvSpPr>
        <p:spPr bwMode="auto">
          <a:xfrm>
            <a:off x="1219200" y="4267200"/>
            <a:ext cx="5791200" cy="0"/>
          </a:xfrm>
          <a:prstGeom prst="line">
            <a:avLst/>
          </a:prstGeom>
          <a:noFill/>
          <a:ln w="12700">
            <a:solidFill>
              <a:schemeClr val="bg1"/>
            </a:solidFill>
            <a:round/>
            <a:headEnd/>
            <a:tailEnd type="triangle" w="med" len="med"/>
          </a:ln>
          <a:effectLst/>
        </p:spPr>
        <p:txBody>
          <a:bodyPr/>
          <a:lstStyle/>
          <a:p>
            <a:endParaRPr lang="en-US"/>
          </a:p>
        </p:txBody>
      </p:sp>
      <p:sp>
        <p:nvSpPr>
          <p:cNvPr id="232454" name="Rectangle 6"/>
          <p:cNvSpPr>
            <a:spLocks noChangeArrowheads="1"/>
          </p:cNvSpPr>
          <p:nvPr/>
        </p:nvSpPr>
        <p:spPr bwMode="auto">
          <a:xfrm>
            <a:off x="1219200" y="3810000"/>
            <a:ext cx="5029200" cy="457200"/>
          </a:xfrm>
          <a:prstGeom prst="rect">
            <a:avLst/>
          </a:prstGeom>
          <a:noFill/>
          <a:ln w="12700">
            <a:solidFill>
              <a:schemeClr val="bg1"/>
            </a:solidFill>
            <a:miter lim="800000"/>
            <a:headEnd/>
            <a:tailEnd/>
          </a:ln>
          <a:effectLst/>
        </p:spPr>
        <p:txBody>
          <a:bodyPr wrap="none" anchor="ctr"/>
          <a:lstStyle/>
          <a:p>
            <a:endParaRPr lang="en-US"/>
          </a:p>
        </p:txBody>
      </p:sp>
      <p:sp>
        <p:nvSpPr>
          <p:cNvPr id="232455" name="Rectangle 7"/>
          <p:cNvSpPr>
            <a:spLocks noChangeArrowheads="1"/>
          </p:cNvSpPr>
          <p:nvPr/>
        </p:nvSpPr>
        <p:spPr bwMode="auto">
          <a:xfrm>
            <a:off x="1508125" y="3871913"/>
            <a:ext cx="1906588" cy="333375"/>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1600" dirty="0">
                <a:latin typeface="Times New Roman" pitchFamily="18" charset="0"/>
              </a:rPr>
              <a:t>Empty Barge=2LT/ft</a:t>
            </a:r>
          </a:p>
        </p:txBody>
      </p:sp>
      <p:sp>
        <p:nvSpPr>
          <p:cNvPr id="232456" name="Rectangle 8"/>
          <p:cNvSpPr>
            <a:spLocks noChangeArrowheads="1"/>
          </p:cNvSpPr>
          <p:nvPr/>
        </p:nvSpPr>
        <p:spPr bwMode="auto">
          <a:xfrm>
            <a:off x="1050925" y="4252913"/>
            <a:ext cx="282575" cy="333375"/>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1600">
                <a:latin typeface="Times New Roman" pitchFamily="18" charset="0"/>
              </a:rPr>
              <a:t>0</a:t>
            </a:r>
          </a:p>
        </p:txBody>
      </p:sp>
      <p:sp>
        <p:nvSpPr>
          <p:cNvPr id="232457" name="Rectangle 9"/>
          <p:cNvSpPr>
            <a:spLocks noChangeArrowheads="1"/>
          </p:cNvSpPr>
          <p:nvPr/>
        </p:nvSpPr>
        <p:spPr bwMode="auto">
          <a:xfrm>
            <a:off x="6003925" y="4252913"/>
            <a:ext cx="611188" cy="333375"/>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1600">
                <a:latin typeface="Times New Roman" pitchFamily="18" charset="0"/>
              </a:rPr>
              <a:t>100ft</a:t>
            </a:r>
          </a:p>
        </p:txBody>
      </p:sp>
      <p:sp>
        <p:nvSpPr>
          <p:cNvPr id="232458" name="Rectangle 10"/>
          <p:cNvSpPr>
            <a:spLocks noChangeArrowheads="1"/>
          </p:cNvSpPr>
          <p:nvPr/>
        </p:nvSpPr>
        <p:spPr bwMode="auto">
          <a:xfrm>
            <a:off x="6934200" y="4100513"/>
            <a:ext cx="327025" cy="333375"/>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1600">
                <a:latin typeface="Times New Roman" pitchFamily="18" charset="0"/>
              </a:rPr>
              <a:t>X</a:t>
            </a:r>
          </a:p>
        </p:txBody>
      </p:sp>
      <p:sp>
        <p:nvSpPr>
          <p:cNvPr id="232459" name="Rectangle 11"/>
          <p:cNvSpPr>
            <a:spLocks noChangeArrowheads="1"/>
          </p:cNvSpPr>
          <p:nvPr/>
        </p:nvSpPr>
        <p:spPr bwMode="auto">
          <a:xfrm>
            <a:off x="898525" y="2652713"/>
            <a:ext cx="327025" cy="333375"/>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1600">
                <a:latin typeface="Times New Roman" pitchFamily="18" charset="0"/>
              </a:rPr>
              <a:t>Y</a:t>
            </a:r>
          </a:p>
        </p:txBody>
      </p:sp>
      <p:sp>
        <p:nvSpPr>
          <p:cNvPr id="232460" name="Rectangle 12"/>
          <p:cNvSpPr>
            <a:spLocks noChangeArrowheads="1"/>
          </p:cNvSpPr>
          <p:nvPr/>
        </p:nvSpPr>
        <p:spPr bwMode="auto">
          <a:xfrm>
            <a:off x="1219200" y="3352800"/>
            <a:ext cx="1600200" cy="457200"/>
          </a:xfrm>
          <a:prstGeom prst="rect">
            <a:avLst/>
          </a:prstGeom>
          <a:noFill/>
          <a:ln w="12700">
            <a:solidFill>
              <a:schemeClr val="bg1"/>
            </a:solidFill>
            <a:miter lim="800000"/>
            <a:headEnd/>
            <a:tailEnd/>
          </a:ln>
          <a:effectLst/>
        </p:spPr>
        <p:txBody>
          <a:bodyPr wrap="none" anchor="ctr"/>
          <a:lstStyle/>
          <a:p>
            <a:endParaRPr lang="en-US"/>
          </a:p>
        </p:txBody>
      </p:sp>
      <p:sp>
        <p:nvSpPr>
          <p:cNvPr id="232461" name="Rectangle 13"/>
          <p:cNvSpPr>
            <a:spLocks noChangeArrowheads="1"/>
          </p:cNvSpPr>
          <p:nvPr/>
        </p:nvSpPr>
        <p:spPr bwMode="auto">
          <a:xfrm>
            <a:off x="2819400" y="2895600"/>
            <a:ext cx="1828800" cy="914400"/>
          </a:xfrm>
          <a:prstGeom prst="rect">
            <a:avLst/>
          </a:prstGeom>
          <a:noFill/>
          <a:ln w="12700">
            <a:solidFill>
              <a:schemeClr val="bg1"/>
            </a:solidFill>
            <a:miter lim="800000"/>
            <a:headEnd/>
            <a:tailEnd/>
          </a:ln>
          <a:effectLst/>
        </p:spPr>
        <p:txBody>
          <a:bodyPr wrap="none" anchor="ctr"/>
          <a:lstStyle/>
          <a:p>
            <a:endParaRPr lang="en-US"/>
          </a:p>
        </p:txBody>
      </p:sp>
      <p:sp>
        <p:nvSpPr>
          <p:cNvPr id="232462" name="Rectangle 14"/>
          <p:cNvSpPr>
            <a:spLocks noChangeArrowheads="1"/>
          </p:cNvSpPr>
          <p:nvPr/>
        </p:nvSpPr>
        <p:spPr bwMode="auto">
          <a:xfrm>
            <a:off x="4648200" y="3581400"/>
            <a:ext cx="1600200" cy="228600"/>
          </a:xfrm>
          <a:prstGeom prst="rect">
            <a:avLst/>
          </a:prstGeom>
          <a:noFill/>
          <a:ln w="12700">
            <a:solidFill>
              <a:schemeClr val="bg1"/>
            </a:solidFill>
            <a:miter lim="800000"/>
            <a:headEnd/>
            <a:tailEnd/>
          </a:ln>
          <a:effectLst/>
        </p:spPr>
        <p:txBody>
          <a:bodyPr wrap="none" anchor="ctr"/>
          <a:lstStyle/>
          <a:p>
            <a:endParaRPr lang="en-US"/>
          </a:p>
        </p:txBody>
      </p:sp>
      <p:sp>
        <p:nvSpPr>
          <p:cNvPr id="232463" name="Rectangle 15"/>
          <p:cNvSpPr>
            <a:spLocks noChangeArrowheads="1"/>
          </p:cNvSpPr>
          <p:nvPr/>
        </p:nvSpPr>
        <p:spPr bwMode="auto">
          <a:xfrm>
            <a:off x="1355725" y="3338513"/>
            <a:ext cx="712788" cy="333375"/>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1600">
                <a:latin typeface="Times New Roman" pitchFamily="18" charset="0"/>
              </a:rPr>
              <a:t>2LT/ft</a:t>
            </a:r>
          </a:p>
        </p:txBody>
      </p:sp>
      <p:sp>
        <p:nvSpPr>
          <p:cNvPr id="232464" name="Rectangle 16"/>
          <p:cNvSpPr>
            <a:spLocks noChangeArrowheads="1"/>
          </p:cNvSpPr>
          <p:nvPr/>
        </p:nvSpPr>
        <p:spPr bwMode="auto">
          <a:xfrm>
            <a:off x="1508125" y="2957513"/>
            <a:ext cx="874713" cy="333375"/>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1600">
                <a:latin typeface="Times New Roman" pitchFamily="18" charset="0"/>
              </a:rPr>
              <a:t>&lt;-30ft-&gt;</a:t>
            </a:r>
          </a:p>
        </p:txBody>
      </p:sp>
      <p:sp>
        <p:nvSpPr>
          <p:cNvPr id="232465" name="Rectangle 17"/>
          <p:cNvSpPr>
            <a:spLocks noChangeArrowheads="1"/>
          </p:cNvSpPr>
          <p:nvPr/>
        </p:nvSpPr>
        <p:spPr bwMode="auto">
          <a:xfrm>
            <a:off x="3389313" y="2971800"/>
            <a:ext cx="874712" cy="333375"/>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1600" dirty="0">
                <a:latin typeface="Times New Roman" pitchFamily="18" charset="0"/>
              </a:rPr>
              <a:t>&lt;-40ft-&gt;</a:t>
            </a:r>
          </a:p>
        </p:txBody>
      </p:sp>
      <p:sp>
        <p:nvSpPr>
          <p:cNvPr id="232466" name="Rectangle 18"/>
          <p:cNvSpPr>
            <a:spLocks noChangeArrowheads="1"/>
          </p:cNvSpPr>
          <p:nvPr/>
        </p:nvSpPr>
        <p:spPr bwMode="auto">
          <a:xfrm>
            <a:off x="5141913" y="2971800"/>
            <a:ext cx="874712" cy="333375"/>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1600" dirty="0">
                <a:latin typeface="Times New Roman" pitchFamily="18" charset="0"/>
              </a:rPr>
              <a:t>&lt;-30ft-&gt;</a:t>
            </a:r>
          </a:p>
        </p:txBody>
      </p:sp>
      <p:sp>
        <p:nvSpPr>
          <p:cNvPr id="232467" name="Rectangle 19"/>
          <p:cNvSpPr>
            <a:spLocks noChangeArrowheads="1"/>
          </p:cNvSpPr>
          <p:nvPr/>
        </p:nvSpPr>
        <p:spPr bwMode="auto">
          <a:xfrm>
            <a:off x="3429000" y="3352800"/>
            <a:ext cx="712788" cy="333375"/>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1600" dirty="0">
                <a:latin typeface="Times New Roman" pitchFamily="18" charset="0"/>
              </a:rPr>
              <a:t>4LT/ft</a:t>
            </a:r>
          </a:p>
        </p:txBody>
      </p:sp>
      <p:sp>
        <p:nvSpPr>
          <p:cNvPr id="232468" name="Rectangle 20"/>
          <p:cNvSpPr>
            <a:spLocks noChangeArrowheads="1"/>
          </p:cNvSpPr>
          <p:nvPr/>
        </p:nvSpPr>
        <p:spPr bwMode="auto">
          <a:xfrm>
            <a:off x="5151438" y="3505200"/>
            <a:ext cx="712787" cy="333375"/>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1600">
                <a:latin typeface="Times New Roman" pitchFamily="18" charset="0"/>
              </a:rPr>
              <a:t>1LT/ft</a:t>
            </a:r>
          </a:p>
        </p:txBody>
      </p:sp>
    </p:spTree>
  </p:cSld>
  <p:clrMapOvr>
    <a:masterClrMapping/>
  </p:clrMapOvr>
  <p:transition spd="slow"/>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Rectangle 2"/>
          <p:cNvSpPr>
            <a:spLocks noGrp="1" noChangeArrowheads="1"/>
          </p:cNvSpPr>
          <p:nvPr>
            <p:ph type="title"/>
          </p:nvPr>
        </p:nvSpPr>
        <p:spPr>
          <a:xfrm>
            <a:off x="0" y="0"/>
            <a:ext cx="9144000" cy="1143000"/>
          </a:xfrm>
          <a:noFill/>
          <a:ln/>
        </p:spPr>
        <p:txBody>
          <a:bodyPr lIns="90488" tIns="44450" rIns="90488" bIns="44450"/>
          <a:lstStyle/>
          <a:p>
            <a:pPr algn="ctr"/>
            <a:r>
              <a:rPr lang="en-US" dirty="0"/>
              <a:t>Example Answer</a:t>
            </a:r>
          </a:p>
        </p:txBody>
      </p:sp>
      <p:sp>
        <p:nvSpPr>
          <p:cNvPr id="234499" name="Rectangle 3"/>
          <p:cNvSpPr>
            <a:spLocks noGrp="1" noChangeArrowheads="1"/>
          </p:cNvSpPr>
          <p:nvPr>
            <p:ph type="body" idx="1"/>
          </p:nvPr>
        </p:nvSpPr>
        <p:spPr>
          <a:xfrm>
            <a:off x="304800" y="990600"/>
            <a:ext cx="8458200" cy="4800600"/>
          </a:xfrm>
          <a:noFill/>
          <a:ln/>
        </p:spPr>
        <p:txBody>
          <a:bodyPr lIns="90488" tIns="44450" rIns="90488" bIns="44450"/>
          <a:lstStyle/>
          <a:p>
            <a:pPr>
              <a:lnSpc>
                <a:spcPct val="80000"/>
              </a:lnSpc>
            </a:pPr>
            <a:r>
              <a:rPr lang="en-US" sz="2000" dirty="0"/>
              <a:t>Weight</a:t>
            </a:r>
          </a:p>
          <a:p>
            <a:pPr lvl="1">
              <a:lnSpc>
                <a:spcPct val="80000"/>
              </a:lnSpc>
              <a:buNone/>
            </a:pPr>
            <a:r>
              <a:rPr lang="en-US" sz="1800" dirty="0"/>
              <a:t>=(2LT/ft×100ft)+(2LT/ft×30ft)+(4LT/ft×40ft)+(1LT/ft×30ft)</a:t>
            </a:r>
          </a:p>
          <a:p>
            <a:pPr lvl="1">
              <a:lnSpc>
                <a:spcPct val="80000"/>
              </a:lnSpc>
              <a:buNone/>
            </a:pPr>
            <a:r>
              <a:rPr lang="en-US" sz="1800" dirty="0"/>
              <a:t>= 200LT+60LT+160LT+30LT=450LT</a:t>
            </a:r>
          </a:p>
          <a:p>
            <a:pPr>
              <a:lnSpc>
                <a:spcPct val="80000"/>
              </a:lnSpc>
            </a:pPr>
            <a:endParaRPr lang="en-US" sz="2000" dirty="0"/>
          </a:p>
          <a:p>
            <a:pPr>
              <a:lnSpc>
                <a:spcPct val="80000"/>
              </a:lnSpc>
            </a:pPr>
            <a:r>
              <a:rPr lang="en-US" sz="2000" dirty="0"/>
              <a:t>Weighted Average of each weight:</a:t>
            </a:r>
          </a:p>
          <a:p>
            <a:pPr lvl="1">
              <a:lnSpc>
                <a:spcPct val="80000"/>
              </a:lnSpc>
              <a:buFont typeface="Wingdings" pitchFamily="2" charset="2"/>
              <a:buNone/>
            </a:pPr>
            <a:r>
              <a:rPr lang="en-US" sz="1800" dirty="0"/>
              <a:t>200 LT × 50ft= 10,000 LT-ft</a:t>
            </a:r>
          </a:p>
          <a:p>
            <a:pPr lvl="1">
              <a:lnSpc>
                <a:spcPct val="80000"/>
              </a:lnSpc>
              <a:buFont typeface="Wingdings" pitchFamily="2" charset="2"/>
              <a:buNone/>
            </a:pPr>
            <a:r>
              <a:rPr lang="en-US" sz="1800" dirty="0"/>
              <a:t>60 LT   × 15ft= 900 LT-ft</a:t>
            </a:r>
          </a:p>
          <a:p>
            <a:pPr lvl="1">
              <a:lnSpc>
                <a:spcPct val="80000"/>
              </a:lnSpc>
              <a:buFont typeface="Wingdings" pitchFamily="2" charset="2"/>
              <a:buNone/>
            </a:pPr>
            <a:r>
              <a:rPr lang="en-US" sz="1800" dirty="0"/>
              <a:t>160 LT × 50ft= 8000 LT-ft</a:t>
            </a:r>
          </a:p>
          <a:p>
            <a:pPr lvl="1">
              <a:lnSpc>
                <a:spcPct val="80000"/>
              </a:lnSpc>
              <a:buFont typeface="Wingdings" pitchFamily="2" charset="2"/>
              <a:buNone/>
            </a:pPr>
            <a:r>
              <a:rPr lang="en-US" sz="1800" dirty="0"/>
              <a:t>30 LT   × 85ft= 2550 LT-ft</a:t>
            </a:r>
          </a:p>
          <a:p>
            <a:pPr lvl="1">
              <a:lnSpc>
                <a:spcPct val="80000"/>
              </a:lnSpc>
            </a:pPr>
            <a:endParaRPr lang="en-US" sz="2000" dirty="0"/>
          </a:p>
          <a:p>
            <a:pPr lvl="1">
              <a:lnSpc>
                <a:spcPct val="80000"/>
              </a:lnSpc>
              <a:buFont typeface="Wingdings" pitchFamily="2" charset="2"/>
              <a:buNone/>
            </a:pPr>
            <a:r>
              <a:rPr lang="en-US" sz="1800" dirty="0"/>
              <a:t>Sum=10,000+900+8000+2550 = 21450LT-ft</a:t>
            </a:r>
          </a:p>
          <a:p>
            <a:pPr lvl="1">
              <a:lnSpc>
                <a:spcPct val="80000"/>
              </a:lnSpc>
              <a:buFont typeface="Wingdings" pitchFamily="2" charset="2"/>
              <a:buNone/>
            </a:pPr>
            <a:r>
              <a:rPr lang="en-US" sz="1800" dirty="0"/>
              <a:t>Weighted Average=21450LT-ft/450LT=47.7ft</a:t>
            </a:r>
          </a:p>
          <a:p>
            <a:pPr>
              <a:lnSpc>
                <a:spcPct val="80000"/>
              </a:lnSpc>
            </a:pPr>
            <a:endParaRPr lang="en-US" sz="2200" dirty="0" smtClean="0"/>
          </a:p>
          <a:p>
            <a:pPr>
              <a:lnSpc>
                <a:spcPct val="80000"/>
              </a:lnSpc>
            </a:pPr>
            <a:r>
              <a:rPr lang="en-US" sz="2000" dirty="0" smtClean="0"/>
              <a:t>Center </a:t>
            </a:r>
            <a:r>
              <a:rPr lang="en-US" sz="2000" dirty="0"/>
              <a:t>of Gravity along X axis=47.7ft</a:t>
            </a:r>
          </a:p>
        </p:txBody>
      </p:sp>
      <p:sp>
        <p:nvSpPr>
          <p:cNvPr id="23" name="Line 4"/>
          <p:cNvSpPr>
            <a:spLocks noChangeShapeType="1"/>
          </p:cNvSpPr>
          <p:nvPr/>
        </p:nvSpPr>
        <p:spPr bwMode="auto">
          <a:xfrm flipV="1">
            <a:off x="2985658" y="5421860"/>
            <a:ext cx="0" cy="763126"/>
          </a:xfrm>
          <a:prstGeom prst="line">
            <a:avLst/>
          </a:prstGeom>
          <a:noFill/>
          <a:ln w="12700">
            <a:solidFill>
              <a:schemeClr val="bg1"/>
            </a:solidFill>
            <a:round/>
            <a:headEnd/>
            <a:tailEnd type="triangle" w="med" len="med"/>
          </a:ln>
          <a:effectLst/>
        </p:spPr>
        <p:txBody>
          <a:bodyPr/>
          <a:lstStyle/>
          <a:p>
            <a:endParaRPr lang="en-US"/>
          </a:p>
        </p:txBody>
      </p:sp>
      <p:sp>
        <p:nvSpPr>
          <p:cNvPr id="24" name="Line 5"/>
          <p:cNvSpPr>
            <a:spLocks noChangeShapeType="1"/>
          </p:cNvSpPr>
          <p:nvPr/>
        </p:nvSpPr>
        <p:spPr bwMode="auto">
          <a:xfrm>
            <a:off x="2985658" y="6184986"/>
            <a:ext cx="3002523" cy="0"/>
          </a:xfrm>
          <a:prstGeom prst="line">
            <a:avLst/>
          </a:prstGeom>
          <a:noFill/>
          <a:ln w="12700">
            <a:solidFill>
              <a:schemeClr val="bg1"/>
            </a:solidFill>
            <a:round/>
            <a:headEnd/>
            <a:tailEnd type="triangle" w="med" len="med"/>
          </a:ln>
          <a:effectLst/>
        </p:spPr>
        <p:txBody>
          <a:bodyPr/>
          <a:lstStyle/>
          <a:p>
            <a:endParaRPr lang="en-US"/>
          </a:p>
        </p:txBody>
      </p:sp>
      <p:sp>
        <p:nvSpPr>
          <p:cNvPr id="25" name="Rectangle 6"/>
          <p:cNvSpPr>
            <a:spLocks noChangeArrowheads="1"/>
          </p:cNvSpPr>
          <p:nvPr/>
        </p:nvSpPr>
        <p:spPr bwMode="auto">
          <a:xfrm>
            <a:off x="2985658" y="5943999"/>
            <a:ext cx="2607454" cy="240987"/>
          </a:xfrm>
          <a:prstGeom prst="rect">
            <a:avLst/>
          </a:prstGeom>
          <a:noFill/>
          <a:ln w="12700">
            <a:solidFill>
              <a:schemeClr val="bg1"/>
            </a:solidFill>
            <a:miter lim="800000"/>
            <a:headEnd/>
            <a:tailEnd/>
          </a:ln>
          <a:effectLst/>
        </p:spPr>
        <p:txBody>
          <a:bodyPr wrap="none" anchor="ctr"/>
          <a:lstStyle/>
          <a:p>
            <a:endParaRPr lang="en-US"/>
          </a:p>
        </p:txBody>
      </p:sp>
      <p:sp>
        <p:nvSpPr>
          <p:cNvPr id="26" name="Rectangle 7"/>
          <p:cNvSpPr>
            <a:spLocks noChangeArrowheads="1"/>
          </p:cNvSpPr>
          <p:nvPr/>
        </p:nvSpPr>
        <p:spPr bwMode="auto">
          <a:xfrm>
            <a:off x="3030789" y="5907961"/>
            <a:ext cx="1192572" cy="305212"/>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1400" dirty="0" smtClean="0">
                <a:latin typeface="Times New Roman" pitchFamily="18" charset="0"/>
              </a:rPr>
              <a:t>Loaded Barge</a:t>
            </a:r>
            <a:endParaRPr lang="en-US" sz="1400" dirty="0">
              <a:latin typeface="Times New Roman" pitchFamily="18" charset="0"/>
            </a:endParaRPr>
          </a:p>
        </p:txBody>
      </p:sp>
      <p:sp>
        <p:nvSpPr>
          <p:cNvPr id="27" name="Rectangle 8"/>
          <p:cNvSpPr>
            <a:spLocks noChangeArrowheads="1"/>
          </p:cNvSpPr>
          <p:nvPr/>
        </p:nvSpPr>
        <p:spPr bwMode="auto">
          <a:xfrm>
            <a:off x="2819400" y="6177455"/>
            <a:ext cx="146505" cy="175720"/>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1600" dirty="0">
                <a:latin typeface="Times New Roman" pitchFamily="18" charset="0"/>
              </a:rPr>
              <a:t>0</a:t>
            </a:r>
          </a:p>
        </p:txBody>
      </p:sp>
      <p:sp>
        <p:nvSpPr>
          <p:cNvPr id="28" name="Rectangle 9"/>
          <p:cNvSpPr>
            <a:spLocks noChangeArrowheads="1"/>
          </p:cNvSpPr>
          <p:nvPr/>
        </p:nvSpPr>
        <p:spPr bwMode="auto">
          <a:xfrm>
            <a:off x="5257800" y="6177455"/>
            <a:ext cx="561052" cy="305212"/>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1400" dirty="0">
                <a:latin typeface="Times New Roman" pitchFamily="18" charset="0"/>
              </a:rPr>
              <a:t>100ft</a:t>
            </a:r>
          </a:p>
        </p:txBody>
      </p:sp>
      <p:sp>
        <p:nvSpPr>
          <p:cNvPr id="29" name="Rectangle 10"/>
          <p:cNvSpPr>
            <a:spLocks noChangeArrowheads="1"/>
          </p:cNvSpPr>
          <p:nvPr/>
        </p:nvSpPr>
        <p:spPr bwMode="auto">
          <a:xfrm>
            <a:off x="5948675" y="6019800"/>
            <a:ext cx="312587" cy="305212"/>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1400" dirty="0">
                <a:latin typeface="Times New Roman" pitchFamily="18" charset="0"/>
              </a:rPr>
              <a:t>X</a:t>
            </a:r>
          </a:p>
        </p:txBody>
      </p:sp>
      <p:sp>
        <p:nvSpPr>
          <p:cNvPr id="30" name="Rectangle 11"/>
          <p:cNvSpPr>
            <a:spLocks noChangeArrowheads="1"/>
          </p:cNvSpPr>
          <p:nvPr/>
        </p:nvSpPr>
        <p:spPr bwMode="auto">
          <a:xfrm>
            <a:off x="2667000" y="5334000"/>
            <a:ext cx="312587" cy="305212"/>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1400" dirty="0">
                <a:latin typeface="Times New Roman" pitchFamily="18" charset="0"/>
              </a:rPr>
              <a:t>Y</a:t>
            </a:r>
          </a:p>
        </p:txBody>
      </p:sp>
      <p:cxnSp>
        <p:nvCxnSpPr>
          <p:cNvPr id="31" name="Straight Arrow Connector 30"/>
          <p:cNvCxnSpPr/>
          <p:nvPr/>
        </p:nvCxnSpPr>
        <p:spPr bwMode="auto">
          <a:xfrm rot="5400000">
            <a:off x="3949714" y="5843176"/>
            <a:ext cx="522139" cy="823"/>
          </a:xfrm>
          <a:prstGeom prst="straightConnector1">
            <a:avLst/>
          </a:prstGeom>
          <a:noFill/>
          <a:ln w="19050" cap="flat" cmpd="sng" algn="ctr">
            <a:solidFill>
              <a:schemeClr val="bg1"/>
            </a:solidFill>
            <a:prstDash val="solid"/>
            <a:round/>
            <a:headEnd type="none" w="med" len="med"/>
            <a:tailEnd type="arrow"/>
          </a:ln>
          <a:effectLst/>
        </p:spPr>
      </p:cxnSp>
      <p:sp>
        <p:nvSpPr>
          <p:cNvPr id="32" name="Rectangle 17"/>
          <p:cNvSpPr>
            <a:spLocks noChangeArrowheads="1"/>
          </p:cNvSpPr>
          <p:nvPr/>
        </p:nvSpPr>
        <p:spPr bwMode="auto">
          <a:xfrm>
            <a:off x="3254826" y="5595258"/>
            <a:ext cx="605936" cy="305212"/>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1400" dirty="0" smtClean="0">
                <a:latin typeface="Times New Roman" pitchFamily="18" charset="0"/>
              </a:rPr>
              <a:t>47.7ft</a:t>
            </a:r>
            <a:endParaRPr lang="en-US" sz="1400" dirty="0">
              <a:latin typeface="Times New Roman" pitchFamily="18" charset="0"/>
            </a:endParaRPr>
          </a:p>
        </p:txBody>
      </p:sp>
      <p:sp>
        <p:nvSpPr>
          <p:cNvPr id="33" name="Rectangle 19"/>
          <p:cNvSpPr>
            <a:spLocks noChangeArrowheads="1"/>
          </p:cNvSpPr>
          <p:nvPr/>
        </p:nvSpPr>
        <p:spPr bwMode="auto">
          <a:xfrm>
            <a:off x="3893091" y="5283721"/>
            <a:ext cx="698462" cy="305212"/>
          </a:xfrm>
          <a:prstGeom prst="rect">
            <a:avLst/>
          </a:prstGeom>
          <a:noFill/>
          <a:ln w="12700">
            <a:noFill/>
            <a:miter lim="800000"/>
            <a:headEnd/>
            <a:tailEnd/>
          </a:ln>
          <a:effectLst/>
        </p:spPr>
        <p:txBody>
          <a:bodyPr wrap="none" lIns="90488" tIns="44450" rIns="90488" bIns="44450">
            <a:spAutoFit/>
          </a:bodyPr>
          <a:lstStyle/>
          <a:p>
            <a:pPr eaLnBrk="0" hangingPunct="0">
              <a:spcBef>
                <a:spcPct val="0"/>
              </a:spcBef>
              <a:buClrTx/>
              <a:buFontTx/>
              <a:buNone/>
            </a:pPr>
            <a:r>
              <a:rPr lang="en-US" sz="1400" dirty="0" smtClean="0">
                <a:latin typeface="Times New Roman" pitchFamily="18" charset="0"/>
              </a:rPr>
              <a:t>450 LT</a:t>
            </a:r>
            <a:endParaRPr lang="en-US" sz="1400" dirty="0">
              <a:latin typeface="Times New Roman" pitchFamily="18" charset="0"/>
            </a:endParaRPr>
          </a:p>
        </p:txBody>
      </p:sp>
      <p:cxnSp>
        <p:nvCxnSpPr>
          <p:cNvPr id="34" name="Straight Arrow Connector 33"/>
          <p:cNvCxnSpPr/>
          <p:nvPr/>
        </p:nvCxnSpPr>
        <p:spPr bwMode="auto">
          <a:xfrm>
            <a:off x="3815303" y="5743176"/>
            <a:ext cx="355562" cy="837"/>
          </a:xfrm>
          <a:prstGeom prst="straightConnector1">
            <a:avLst/>
          </a:prstGeom>
          <a:noFill/>
          <a:ln w="12700" cap="flat" cmpd="sng" algn="ctr">
            <a:solidFill>
              <a:schemeClr val="bg1"/>
            </a:solidFill>
            <a:prstDash val="solid"/>
            <a:round/>
            <a:headEnd type="none" w="med" len="med"/>
            <a:tailEnd type="arrow"/>
          </a:ln>
          <a:effectLst/>
        </p:spPr>
      </p:cxnSp>
      <p:cxnSp>
        <p:nvCxnSpPr>
          <p:cNvPr id="35" name="Straight Arrow Connector 34"/>
          <p:cNvCxnSpPr/>
          <p:nvPr/>
        </p:nvCxnSpPr>
        <p:spPr bwMode="auto">
          <a:xfrm rot="10800000">
            <a:off x="3025165" y="5743176"/>
            <a:ext cx="276548" cy="837"/>
          </a:xfrm>
          <a:prstGeom prst="straightConnector1">
            <a:avLst/>
          </a:prstGeom>
          <a:noFill/>
          <a:ln w="12700" cap="flat" cmpd="sng" algn="ctr">
            <a:solidFill>
              <a:schemeClr val="bg1"/>
            </a:solidFill>
            <a:prstDash val="solid"/>
            <a:round/>
            <a:headEnd type="none" w="med" len="med"/>
            <a:tailEnd type="arrow"/>
          </a:ln>
          <a:effectLst/>
        </p:spPr>
      </p:cxnSp>
    </p:spTree>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noFill/>
          <a:ln/>
        </p:spPr>
        <p:txBody>
          <a:bodyPr lIns="90488" tIns="44450" rIns="90488" bIns="44450"/>
          <a:lstStyle/>
          <a:p>
            <a:r>
              <a:rPr lang="en-US"/>
              <a:t>Sections 1.2 </a:t>
            </a:r>
          </a:p>
        </p:txBody>
      </p:sp>
      <p:sp>
        <p:nvSpPr>
          <p:cNvPr id="50179" name="Rectangle 3"/>
          <p:cNvSpPr>
            <a:spLocks noGrp="1" noChangeArrowheads="1"/>
          </p:cNvSpPr>
          <p:nvPr>
            <p:ph type="body" idx="1"/>
          </p:nvPr>
        </p:nvSpPr>
        <p:spPr>
          <a:xfrm>
            <a:off x="381000" y="1981200"/>
            <a:ext cx="8534400" cy="4114800"/>
          </a:xfrm>
          <a:noFill/>
          <a:ln/>
        </p:spPr>
        <p:txBody>
          <a:bodyPr lIns="90488" tIns="44450" rIns="90488" bIns="44450"/>
          <a:lstStyle/>
          <a:p>
            <a:r>
              <a:rPr lang="en-US"/>
              <a:t>Functions:</a:t>
            </a:r>
          </a:p>
          <a:p>
            <a:pPr lvl="1"/>
            <a:r>
              <a:rPr lang="en-US"/>
              <a:t>Independent variables (Cause /Input /Action)</a:t>
            </a:r>
          </a:p>
          <a:p>
            <a:pPr lvl="1"/>
            <a:r>
              <a:rPr lang="en-US"/>
              <a:t>Dependent variables (Effect /Output / Reaction)</a:t>
            </a:r>
          </a:p>
        </p:txBody>
      </p:sp>
    </p:spTree>
  </p:cSld>
  <p:clrMapOvr>
    <a:masterClrMapping/>
  </p:clrMapOvr>
  <p:transition>
    <p:cu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a:xfrm>
            <a:off x="457200" y="0"/>
            <a:ext cx="8686800" cy="1143000"/>
          </a:xfrm>
        </p:spPr>
        <p:txBody>
          <a:bodyPr/>
          <a:lstStyle/>
          <a:p>
            <a:r>
              <a:rPr lang="en-US"/>
              <a:t>Dependent / Independent Variables</a:t>
            </a:r>
          </a:p>
        </p:txBody>
      </p:sp>
      <p:sp>
        <p:nvSpPr>
          <p:cNvPr id="126979" name="Rectangle 3"/>
          <p:cNvSpPr>
            <a:spLocks noGrp="1" noChangeArrowheads="1"/>
          </p:cNvSpPr>
          <p:nvPr>
            <p:ph type="body" idx="1"/>
          </p:nvPr>
        </p:nvSpPr>
        <p:spPr>
          <a:xfrm>
            <a:off x="0" y="1066800"/>
            <a:ext cx="9372600" cy="5410200"/>
          </a:xfrm>
        </p:spPr>
        <p:txBody>
          <a:bodyPr/>
          <a:lstStyle/>
          <a:p>
            <a:pPr>
              <a:lnSpc>
                <a:spcPct val="90000"/>
              </a:lnSpc>
              <a:spcBef>
                <a:spcPct val="0"/>
              </a:spcBef>
              <a:buClrTx/>
              <a:buFontTx/>
              <a:buNone/>
            </a:pPr>
            <a:r>
              <a:rPr lang="en-US" altLang="ko-KR" sz="2000" dirty="0">
                <a:ea typeface="굴림" pitchFamily="50" charset="-127"/>
              </a:rPr>
              <a:t> </a:t>
            </a:r>
            <a:r>
              <a:rPr lang="en-US" altLang="ko-KR" sz="2000" b="1" dirty="0">
                <a:solidFill>
                  <a:srgbClr val="FF0000"/>
                </a:solidFill>
                <a:ea typeface="굴림" pitchFamily="50" charset="-127"/>
              </a:rPr>
              <a:t>Dependent variables</a:t>
            </a:r>
            <a:r>
              <a:rPr lang="en-US" altLang="ko-KR" sz="2000" dirty="0">
                <a:solidFill>
                  <a:srgbClr val="FF0000"/>
                </a:solidFill>
                <a:ea typeface="굴림" pitchFamily="50" charset="-127"/>
              </a:rPr>
              <a:t> (Y-axis</a:t>
            </a:r>
            <a:r>
              <a:rPr lang="en-US" altLang="ko-KR" sz="2000" dirty="0" smtClean="0">
                <a:solidFill>
                  <a:srgbClr val="FF0000"/>
                </a:solidFill>
                <a:ea typeface="굴림" pitchFamily="50" charset="-127"/>
              </a:rPr>
              <a:t>) values </a:t>
            </a:r>
            <a:r>
              <a:rPr lang="en-US" altLang="ko-KR" sz="2000" dirty="0">
                <a:solidFill>
                  <a:srgbClr val="FF0000"/>
                </a:solidFill>
                <a:ea typeface="굴림" pitchFamily="50" charset="-127"/>
              </a:rPr>
              <a:t>will depend on the value</a:t>
            </a:r>
          </a:p>
          <a:p>
            <a:pPr>
              <a:lnSpc>
                <a:spcPct val="90000"/>
              </a:lnSpc>
              <a:spcBef>
                <a:spcPct val="0"/>
              </a:spcBef>
              <a:buClrTx/>
              <a:buFontTx/>
              <a:buNone/>
            </a:pPr>
            <a:r>
              <a:rPr lang="en-US" altLang="ko-KR" sz="2000" dirty="0">
                <a:solidFill>
                  <a:srgbClr val="FF0000"/>
                </a:solidFill>
                <a:ea typeface="굴림" pitchFamily="50" charset="-127"/>
              </a:rPr>
              <a:t>  of  </a:t>
            </a:r>
            <a:r>
              <a:rPr lang="en-US" altLang="ko-KR" sz="2000" b="1" dirty="0">
                <a:solidFill>
                  <a:srgbClr val="FF0000"/>
                </a:solidFill>
                <a:ea typeface="굴림" pitchFamily="50" charset="-127"/>
              </a:rPr>
              <a:t>independent variables </a:t>
            </a:r>
            <a:r>
              <a:rPr lang="en-US" altLang="ko-KR" sz="2000" dirty="0">
                <a:solidFill>
                  <a:srgbClr val="FF0000"/>
                </a:solidFill>
                <a:ea typeface="굴림" pitchFamily="50" charset="-127"/>
              </a:rPr>
              <a:t>(X-axis).</a:t>
            </a:r>
          </a:p>
          <a:p>
            <a:pPr>
              <a:lnSpc>
                <a:spcPct val="90000"/>
              </a:lnSpc>
              <a:spcBef>
                <a:spcPct val="0"/>
              </a:spcBef>
              <a:buClrTx/>
              <a:buFontTx/>
              <a:buNone/>
            </a:pPr>
            <a:endParaRPr lang="en-US" altLang="ko-KR" sz="2000" dirty="0">
              <a:ea typeface="굴림" pitchFamily="50" charset="-127"/>
            </a:endParaRPr>
          </a:p>
          <a:p>
            <a:pPr>
              <a:lnSpc>
                <a:spcPct val="90000"/>
              </a:lnSpc>
              <a:spcBef>
                <a:spcPct val="0"/>
              </a:spcBef>
              <a:buClrTx/>
              <a:buFont typeface="Wingdings" pitchFamily="2" charset="2"/>
              <a:buNone/>
            </a:pPr>
            <a:r>
              <a:rPr lang="en-US" altLang="ko-KR" sz="2000" dirty="0">
                <a:effectLst>
                  <a:outerShdw blurRad="38100" dist="38100" dir="2700000" algn="tl">
                    <a:srgbClr val="C0C0C0"/>
                  </a:outerShdw>
                </a:effectLst>
                <a:ea typeface="굴림" pitchFamily="50" charset="-127"/>
              </a:rPr>
              <a:t> </a:t>
            </a:r>
            <a:r>
              <a:rPr lang="en-US" altLang="ko-KR" sz="2000" b="1" dirty="0">
                <a:effectLst>
                  <a:outerShdw blurRad="38100" dist="38100" dir="2700000" algn="tl">
                    <a:srgbClr val="C0C0C0"/>
                  </a:outerShdw>
                </a:effectLst>
                <a:ea typeface="굴림" pitchFamily="50" charset="-127"/>
              </a:rPr>
              <a:t>Notation in math and science</a:t>
            </a:r>
          </a:p>
          <a:p>
            <a:pPr>
              <a:lnSpc>
                <a:spcPct val="90000"/>
              </a:lnSpc>
              <a:spcBef>
                <a:spcPct val="0"/>
              </a:spcBef>
              <a:buClrTx/>
              <a:buFontTx/>
              <a:buNone/>
            </a:pPr>
            <a:r>
              <a:rPr lang="en-US" altLang="ko-KR" sz="2000" b="1" dirty="0">
                <a:ea typeface="굴림" pitchFamily="50" charset="-127"/>
              </a:rPr>
              <a:t>   - </a:t>
            </a:r>
            <a:r>
              <a:rPr lang="en-US" altLang="ko-KR" sz="2000" dirty="0">
                <a:ea typeface="굴림" pitchFamily="50" charset="-127"/>
              </a:rPr>
              <a:t>parameter name = f ( independent 1, independent 2,</a:t>
            </a:r>
            <a:r>
              <a:rPr lang="en-US" altLang="ko-KR" sz="2000" dirty="0">
                <a:latin typeface="Times New Roman"/>
                <a:ea typeface="굴림" pitchFamily="50" charset="-127"/>
              </a:rPr>
              <a:t>…</a:t>
            </a:r>
            <a:r>
              <a:rPr lang="en-US" altLang="ko-KR" sz="2000" dirty="0">
                <a:ea typeface="굴림" pitchFamily="50" charset="-127"/>
              </a:rPr>
              <a:t>)</a:t>
            </a:r>
          </a:p>
          <a:p>
            <a:pPr>
              <a:lnSpc>
                <a:spcPct val="90000"/>
              </a:lnSpc>
              <a:spcBef>
                <a:spcPct val="0"/>
              </a:spcBef>
              <a:buClrTx/>
              <a:buFontTx/>
              <a:buNone/>
            </a:pPr>
            <a:r>
              <a:rPr lang="en-US" altLang="ko-KR" sz="2000" dirty="0">
                <a:ea typeface="굴림" pitchFamily="50" charset="-127"/>
              </a:rPr>
              <a:t> </a:t>
            </a:r>
            <a:r>
              <a:rPr lang="en-US" altLang="ko-KR" sz="2000" b="1" dirty="0">
                <a:ea typeface="굴림" pitchFamily="50" charset="-127"/>
              </a:rPr>
              <a:t>  -</a:t>
            </a:r>
            <a:r>
              <a:rPr lang="en-US" altLang="ko-KR" sz="2000" dirty="0">
                <a:ea typeface="굴림" pitchFamily="50" charset="-127"/>
              </a:rPr>
              <a:t> example :         p = f (</a:t>
            </a:r>
            <a:r>
              <a:rPr lang="en-US" altLang="ko-KR" sz="2000" dirty="0">
                <a:ea typeface="굴림" pitchFamily="50" charset="-127"/>
                <a:sym typeface="Symbol" pitchFamily="18" charset="2"/>
              </a:rPr>
              <a:t>, </a:t>
            </a:r>
            <a:r>
              <a:rPr lang="en-US" altLang="ko-KR" sz="2000" dirty="0" smtClean="0">
                <a:ea typeface="굴림" pitchFamily="50" charset="-127"/>
                <a:sym typeface="Symbol" pitchFamily="18" charset="2"/>
              </a:rPr>
              <a:t>z)</a:t>
            </a:r>
            <a:endParaRPr lang="en-US" altLang="ko-KR" sz="2000" dirty="0">
              <a:ea typeface="굴림" pitchFamily="50" charset="-127"/>
              <a:sym typeface="Symbol" pitchFamily="18" charset="2"/>
            </a:endParaRPr>
          </a:p>
          <a:p>
            <a:pPr>
              <a:lnSpc>
                <a:spcPct val="90000"/>
              </a:lnSpc>
              <a:spcBef>
                <a:spcPct val="0"/>
              </a:spcBef>
              <a:buClrTx/>
              <a:buFontTx/>
              <a:buNone/>
            </a:pPr>
            <a:endParaRPr lang="en-US" altLang="ko-KR" sz="2000" dirty="0">
              <a:ea typeface="굴림" pitchFamily="50" charset="-127"/>
              <a:sym typeface="Symbol" pitchFamily="18" charset="2"/>
            </a:endParaRPr>
          </a:p>
          <a:p>
            <a:pPr>
              <a:lnSpc>
                <a:spcPct val="90000"/>
              </a:lnSpc>
              <a:spcBef>
                <a:spcPct val="0"/>
              </a:spcBef>
              <a:buClrTx/>
              <a:buFontTx/>
              <a:buNone/>
            </a:pPr>
            <a:r>
              <a:rPr lang="en-US" altLang="ko-KR" sz="2000" dirty="0">
                <a:effectLst>
                  <a:outerShdw blurRad="38100" dist="38100" dir="2700000" algn="tl">
                    <a:srgbClr val="C0C0C0"/>
                  </a:outerShdw>
                </a:effectLst>
                <a:ea typeface="굴림" pitchFamily="50" charset="-127"/>
              </a:rPr>
              <a:t> Developing the</a:t>
            </a:r>
            <a:r>
              <a:rPr lang="en-US" altLang="ko-KR" sz="2000" b="1" dirty="0">
                <a:effectLst>
                  <a:outerShdw blurRad="38100" dist="38100" dir="2700000" algn="tl">
                    <a:srgbClr val="C0C0C0"/>
                  </a:outerShdw>
                </a:effectLst>
                <a:ea typeface="굴림" pitchFamily="50" charset="-127"/>
                <a:sym typeface="Symbol" pitchFamily="18" charset="2"/>
              </a:rPr>
              <a:t> relationship</a:t>
            </a:r>
            <a:r>
              <a:rPr lang="en-US" altLang="ko-KR" sz="2000" dirty="0">
                <a:ea typeface="굴림" pitchFamily="50" charset="-127"/>
                <a:sym typeface="Symbol" pitchFamily="18" charset="2"/>
              </a:rPr>
              <a:t> between the dependent and</a:t>
            </a:r>
          </a:p>
          <a:p>
            <a:pPr>
              <a:lnSpc>
                <a:spcPct val="90000"/>
              </a:lnSpc>
              <a:spcBef>
                <a:spcPct val="0"/>
              </a:spcBef>
              <a:buClrTx/>
              <a:buFontTx/>
              <a:buNone/>
            </a:pPr>
            <a:r>
              <a:rPr lang="en-US" altLang="ko-KR" sz="2000" dirty="0">
                <a:ea typeface="굴림" pitchFamily="50" charset="-127"/>
                <a:sym typeface="Symbol" pitchFamily="18" charset="2"/>
              </a:rPr>
              <a:t>    independent variable </a:t>
            </a:r>
          </a:p>
          <a:p>
            <a:pPr>
              <a:lnSpc>
                <a:spcPct val="90000"/>
              </a:lnSpc>
              <a:spcBef>
                <a:spcPct val="0"/>
              </a:spcBef>
              <a:buClrTx/>
              <a:buFontTx/>
              <a:buNone/>
            </a:pPr>
            <a:endParaRPr lang="en-US" altLang="ko-KR" sz="2000" dirty="0">
              <a:ea typeface="굴림" pitchFamily="50" charset="-127"/>
              <a:sym typeface="Symbol" pitchFamily="18" charset="2"/>
            </a:endParaRPr>
          </a:p>
          <a:p>
            <a:pPr>
              <a:lnSpc>
                <a:spcPct val="90000"/>
              </a:lnSpc>
              <a:spcBef>
                <a:spcPct val="0"/>
              </a:spcBef>
              <a:buClrTx/>
              <a:buFontTx/>
              <a:buNone/>
            </a:pPr>
            <a:r>
              <a:rPr lang="en-US" altLang="ko-KR" sz="2000" dirty="0">
                <a:ea typeface="굴림" pitchFamily="50" charset="-127"/>
                <a:sym typeface="Symbol" pitchFamily="18" charset="2"/>
              </a:rPr>
              <a:t>    Experiment:     collect raw data and draw the curve.</a:t>
            </a:r>
          </a:p>
          <a:p>
            <a:pPr>
              <a:lnSpc>
                <a:spcPct val="90000"/>
              </a:lnSpc>
              <a:spcBef>
                <a:spcPct val="0"/>
              </a:spcBef>
              <a:buClrTx/>
              <a:buFontTx/>
              <a:buNone/>
            </a:pPr>
            <a:r>
              <a:rPr lang="en-US" altLang="ko-KR" sz="2000" dirty="0">
                <a:ea typeface="굴림" pitchFamily="50" charset="-127"/>
                <a:sym typeface="Symbol" pitchFamily="18" charset="2"/>
              </a:rPr>
              <a:t>                            apply fairing algorithm and interpolate regression analysis.</a:t>
            </a:r>
          </a:p>
          <a:p>
            <a:pPr>
              <a:lnSpc>
                <a:spcPct val="90000"/>
              </a:lnSpc>
              <a:spcBef>
                <a:spcPct val="0"/>
              </a:spcBef>
              <a:buClrTx/>
              <a:buFontTx/>
              <a:buNone/>
            </a:pPr>
            <a:r>
              <a:rPr lang="en-US" altLang="ko-KR" sz="2000" dirty="0">
                <a:ea typeface="굴림" pitchFamily="50" charset="-127"/>
                <a:sym typeface="Symbol" pitchFamily="18" charset="2"/>
              </a:rPr>
              <a:t>    </a:t>
            </a:r>
          </a:p>
          <a:p>
            <a:pPr>
              <a:lnSpc>
                <a:spcPct val="90000"/>
              </a:lnSpc>
              <a:spcBef>
                <a:spcPct val="0"/>
              </a:spcBef>
              <a:buClrTx/>
              <a:buFontTx/>
              <a:buNone/>
            </a:pPr>
            <a:r>
              <a:rPr lang="en-US" altLang="ko-KR" sz="2000" dirty="0">
                <a:ea typeface="굴림" pitchFamily="50" charset="-127"/>
                <a:sym typeface="Symbol" pitchFamily="18" charset="2"/>
              </a:rPr>
              <a:t>    Conservation law or theoretical principles</a:t>
            </a:r>
          </a:p>
          <a:p>
            <a:pPr>
              <a:lnSpc>
                <a:spcPct val="90000"/>
              </a:lnSpc>
              <a:spcBef>
                <a:spcPct val="0"/>
              </a:spcBef>
              <a:buClrTx/>
              <a:buFontTx/>
              <a:buNone/>
            </a:pPr>
            <a:r>
              <a:rPr lang="en-US" altLang="ko-KR" sz="2000" dirty="0">
                <a:ea typeface="굴림" pitchFamily="50" charset="-127"/>
                <a:sym typeface="Symbol" pitchFamily="18" charset="2"/>
              </a:rPr>
              <a:t>     </a:t>
            </a:r>
          </a:p>
          <a:p>
            <a:pPr>
              <a:lnSpc>
                <a:spcPct val="90000"/>
              </a:lnSpc>
              <a:spcBef>
                <a:spcPct val="0"/>
              </a:spcBef>
              <a:buClrTx/>
              <a:buFontTx/>
              <a:buNone/>
            </a:pPr>
            <a:r>
              <a:rPr lang="en-US" altLang="ko-KR" sz="2000" dirty="0">
                <a:ea typeface="굴림" pitchFamily="50" charset="-127"/>
                <a:sym typeface="Symbol" pitchFamily="18" charset="2"/>
              </a:rPr>
              <a:t>    Semi-empirical equation  1) identify the important parameter.</a:t>
            </a:r>
          </a:p>
          <a:p>
            <a:pPr>
              <a:lnSpc>
                <a:spcPct val="90000"/>
              </a:lnSpc>
              <a:spcBef>
                <a:spcPct val="0"/>
              </a:spcBef>
              <a:buClrTx/>
              <a:buFontTx/>
              <a:buNone/>
            </a:pPr>
            <a:r>
              <a:rPr lang="en-US" altLang="ko-KR" sz="2000" dirty="0">
                <a:ea typeface="굴림" pitchFamily="50" charset="-127"/>
                <a:sym typeface="Symbol" pitchFamily="18" charset="2"/>
              </a:rPr>
              <a:t>                                             </a:t>
            </a:r>
            <a:r>
              <a:rPr lang="en-US" altLang="ko-KR" sz="2000" dirty="0" smtClean="0">
                <a:ea typeface="굴림" pitchFamily="50" charset="-127"/>
                <a:sym typeface="Symbol" pitchFamily="18" charset="2"/>
              </a:rPr>
              <a:t>2</a:t>
            </a:r>
            <a:r>
              <a:rPr lang="en-US" altLang="ko-KR" sz="2000" dirty="0">
                <a:ea typeface="굴림" pitchFamily="50" charset="-127"/>
                <a:sym typeface="Symbol" pitchFamily="18" charset="2"/>
              </a:rPr>
              <a:t>) develop analytical equations through </a:t>
            </a:r>
            <a:r>
              <a:rPr lang="en-US" altLang="ko-KR" sz="2000" dirty="0" smtClean="0">
                <a:ea typeface="굴림" pitchFamily="50" charset="-127"/>
                <a:sym typeface="Symbol" pitchFamily="18" charset="2"/>
              </a:rPr>
              <a:t>experiments</a:t>
            </a:r>
            <a:r>
              <a:rPr lang="en-US" altLang="ko-KR" sz="2000" dirty="0" smtClean="0">
                <a:solidFill>
                  <a:srgbClr val="00FFFF"/>
                </a:solidFill>
                <a:ea typeface="굴림" pitchFamily="50" charset="-127"/>
                <a:sym typeface="Symbol" pitchFamily="18" charset="2"/>
              </a:rPr>
              <a:t>        </a:t>
            </a:r>
            <a:endParaRPr lang="en-US" altLang="ko-KR" sz="2000" dirty="0">
              <a:solidFill>
                <a:srgbClr val="00FFFF"/>
              </a:solidFill>
              <a:ea typeface="굴림" pitchFamily="50" charset="-127"/>
              <a:sym typeface="Symbol" pitchFamily="18" charset="2"/>
            </a:endParaRPr>
          </a:p>
          <a:p>
            <a:pPr>
              <a:lnSpc>
                <a:spcPct val="90000"/>
              </a:lnSpc>
            </a:pPr>
            <a:endParaRPr lang="en-US" sz="2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2"/>
          <p:cNvSpPr>
            <a:spLocks noGrp="1" noChangeArrowheads="1"/>
          </p:cNvSpPr>
          <p:nvPr>
            <p:ph type="title"/>
          </p:nvPr>
        </p:nvSpPr>
        <p:spPr>
          <a:noFill/>
          <a:ln/>
        </p:spPr>
        <p:txBody>
          <a:bodyPr lIns="90488" tIns="44450" rIns="90488" bIns="44450"/>
          <a:lstStyle/>
          <a:p>
            <a:r>
              <a:rPr lang="en-US"/>
              <a:t>Sections 1.3</a:t>
            </a:r>
          </a:p>
        </p:txBody>
      </p:sp>
      <p:sp>
        <p:nvSpPr>
          <p:cNvPr id="182275" name="Rectangle 3"/>
          <p:cNvSpPr>
            <a:spLocks noGrp="1" noChangeArrowheads="1"/>
          </p:cNvSpPr>
          <p:nvPr>
            <p:ph type="body" idx="1"/>
          </p:nvPr>
        </p:nvSpPr>
        <p:spPr>
          <a:xfrm>
            <a:off x="2514600" y="2286000"/>
            <a:ext cx="5181600" cy="2133600"/>
          </a:xfrm>
          <a:noFill/>
          <a:ln/>
        </p:spPr>
        <p:txBody>
          <a:bodyPr lIns="90488" tIns="44450" rIns="90488" bIns="44450"/>
          <a:lstStyle/>
          <a:p>
            <a:pPr lvl="1"/>
            <a:r>
              <a:rPr lang="en-US"/>
              <a:t>“Area under the curve”</a:t>
            </a:r>
          </a:p>
          <a:p>
            <a:pPr lvl="1"/>
            <a:r>
              <a:rPr lang="en-US"/>
              <a:t>“Slope of the curve”</a:t>
            </a:r>
          </a:p>
        </p:txBody>
      </p:sp>
    </p:spTree>
  </p:cSld>
  <p:clrMapOvr>
    <a:masterClrMapping/>
  </p:clrMapOvr>
  <p:transition>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9" name="Rectangle 3"/>
          <p:cNvSpPr>
            <a:spLocks noChangeArrowheads="1"/>
          </p:cNvSpPr>
          <p:nvPr/>
        </p:nvSpPr>
        <p:spPr bwMode="auto">
          <a:xfrm>
            <a:off x="0" y="228600"/>
            <a:ext cx="9144000" cy="1143000"/>
          </a:xfrm>
          <a:prstGeom prst="rect">
            <a:avLst/>
          </a:prstGeom>
          <a:noFill/>
          <a:ln w="9525">
            <a:noFill/>
            <a:miter lim="800000"/>
            <a:headEnd/>
            <a:tailEnd/>
          </a:ln>
          <a:effectLst/>
        </p:spPr>
        <p:txBody>
          <a:bodyPr lIns="91435" tIns="45718" rIns="91435" bIns="45718" anchor="ctr"/>
          <a:lstStyle/>
          <a:p>
            <a:pPr algn="ctr">
              <a:lnSpc>
                <a:spcPct val="70000"/>
              </a:lnSpc>
              <a:spcBef>
                <a:spcPct val="0"/>
              </a:spcBef>
              <a:buClrTx/>
              <a:buFontTx/>
              <a:buNone/>
            </a:pPr>
            <a:r>
              <a:rPr lang="en-US" b="1" dirty="0"/>
              <a:t>Area Under and Instantaneous Slope of a Curve </a:t>
            </a:r>
            <a:endParaRPr lang="en-US" sz="3600" b="1" dirty="0"/>
          </a:p>
        </p:txBody>
      </p:sp>
      <p:graphicFrame>
        <p:nvGraphicFramePr>
          <p:cNvPr id="91140" name="Object 4"/>
          <p:cNvGraphicFramePr>
            <a:graphicFrameLocks noChangeAspect="1"/>
          </p:cNvGraphicFramePr>
          <p:nvPr/>
        </p:nvGraphicFramePr>
        <p:xfrm>
          <a:off x="1219200" y="1524000"/>
          <a:ext cx="6629400" cy="4965700"/>
        </p:xfrm>
        <a:graphic>
          <a:graphicData uri="http://schemas.openxmlformats.org/presentationml/2006/ole">
            <p:oleObj spid="_x0000_s91140" name="Drawing" r:id="rId3" imgW="6676920" imgH="5000760" progId="">
              <p:embed/>
            </p:oleObj>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noFill/>
          <a:ln/>
        </p:spPr>
        <p:txBody>
          <a:bodyPr lIns="90488" tIns="44450" rIns="90488" bIns="44450"/>
          <a:lstStyle/>
          <a:p>
            <a:r>
              <a:rPr lang="en-US"/>
              <a:t>Section 1.4</a:t>
            </a:r>
          </a:p>
        </p:txBody>
      </p:sp>
      <p:sp>
        <p:nvSpPr>
          <p:cNvPr id="52227" name="Rectangle 3"/>
          <p:cNvSpPr>
            <a:spLocks noGrp="1" noChangeArrowheads="1"/>
          </p:cNvSpPr>
          <p:nvPr>
            <p:ph type="body" idx="1"/>
          </p:nvPr>
        </p:nvSpPr>
        <p:spPr>
          <a:xfrm>
            <a:off x="381000" y="1981200"/>
            <a:ext cx="8534400" cy="4114800"/>
          </a:xfrm>
          <a:noFill/>
          <a:ln/>
        </p:spPr>
        <p:txBody>
          <a:bodyPr lIns="90488" tIns="44450" rIns="90488" bIns="44450"/>
          <a:lstStyle/>
          <a:p>
            <a:r>
              <a:rPr lang="en-US" dirty="0"/>
              <a:t>Unit Systems</a:t>
            </a:r>
          </a:p>
          <a:p>
            <a:pPr lvl="1"/>
            <a:r>
              <a:rPr lang="en-US" dirty="0" smtClean="0"/>
              <a:t>S.I.</a:t>
            </a:r>
          </a:p>
          <a:p>
            <a:pPr lvl="1"/>
            <a:r>
              <a:rPr lang="en-US" dirty="0" smtClean="0"/>
              <a:t>Pound </a:t>
            </a:r>
            <a:r>
              <a:rPr lang="en-US" dirty="0"/>
              <a:t>force - pound </a:t>
            </a:r>
            <a:r>
              <a:rPr lang="en-US" dirty="0" smtClean="0"/>
              <a:t>mass</a:t>
            </a:r>
          </a:p>
          <a:p>
            <a:pPr lvl="1"/>
            <a:r>
              <a:rPr lang="en-US" dirty="0" smtClean="0"/>
              <a:t>Pound </a:t>
            </a:r>
            <a:r>
              <a:rPr lang="en-US" dirty="0"/>
              <a:t>- slug: What we will use</a:t>
            </a:r>
          </a:p>
          <a:p>
            <a:r>
              <a:rPr lang="en-US" dirty="0"/>
              <a:t>Carry units through all calculations</a:t>
            </a:r>
          </a:p>
          <a:p>
            <a:pPr lvl="1"/>
            <a:r>
              <a:rPr lang="en-US" dirty="0"/>
              <a:t>If the units are wrong, the answer is </a:t>
            </a:r>
            <a:r>
              <a:rPr lang="en-US" dirty="0" smtClean="0"/>
              <a:t>wrong</a:t>
            </a:r>
            <a:endParaRPr lang="en-US" dirty="0"/>
          </a:p>
        </p:txBody>
      </p:sp>
    </p:spTree>
  </p:cSld>
  <p:clrMapOvr>
    <a:masterClrMapping/>
  </p:clrMapOvr>
  <p:transition>
    <p:cut/>
  </p:transition>
  <p:timing>
    <p:tnLst>
      <p:par>
        <p:cTn id="1" dur="indefinite" restart="never" nodeType="tmRoot"/>
      </p:par>
    </p:tnLst>
  </p:timing>
</p:sld>
</file>

<file path=ppt/theme/theme1.xml><?xml version="1.0" encoding="utf-8"?>
<a:theme xmlns:a="http://schemas.openxmlformats.org/drawingml/2006/main" name="USNA NAOE">
  <a:themeElements>
    <a:clrScheme name="USNA NAOE 1">
      <a:dk1>
        <a:srgbClr val="800000"/>
      </a:dk1>
      <a:lt1>
        <a:srgbClr val="FFFFFF"/>
      </a:lt1>
      <a:dk2>
        <a:srgbClr val="000000"/>
      </a:dk2>
      <a:lt2>
        <a:srgbClr val="FFFFCC"/>
      </a:lt2>
      <a:accent1>
        <a:srgbClr val="777777"/>
      </a:accent1>
      <a:accent2>
        <a:srgbClr val="0033CC"/>
      </a:accent2>
      <a:accent3>
        <a:srgbClr val="AAAAAA"/>
      </a:accent3>
      <a:accent4>
        <a:srgbClr val="DADADA"/>
      </a:accent4>
      <a:accent5>
        <a:srgbClr val="BDBDBD"/>
      </a:accent5>
      <a:accent6>
        <a:srgbClr val="002DB9"/>
      </a:accent6>
      <a:hlink>
        <a:srgbClr val="800000"/>
      </a:hlink>
      <a:folHlink>
        <a:srgbClr val="660066"/>
      </a:folHlink>
    </a:clrScheme>
    <a:fontScheme name="USNA NAOE">
      <a:majorFont>
        <a:latin typeface="Arial Narrow"/>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solidFill>
            <a:schemeClr val="bg1"/>
          </a:solidFill>
          <a:prstDash val="solid"/>
          <a:round/>
          <a:headEnd type="none" w="med" len="med"/>
          <a:tailEnd type="none" w="med" len="med"/>
        </a:ln>
        <a:effectLst/>
      </a:spPr>
      <a:bodyPr vert="horz" wrap="square" lIns="90488" tIns="44450" rIns="90488" bIns="4445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
            <a:schemeClr val="bg1"/>
          </a:buClr>
          <a:buSzTx/>
          <a:buFont typeface="Wingdings" pitchFamily="2" charset="2"/>
          <a:buChar char="ü"/>
          <a:tabLst/>
          <a:defRPr kumimoji="0" lang="en-US" sz="2800" b="0"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noFill/>
        <a:ln w="12700" cap="flat" cmpd="sng" algn="ctr">
          <a:solidFill>
            <a:schemeClr val="bg1"/>
          </a:solidFill>
          <a:prstDash val="solid"/>
          <a:round/>
          <a:headEnd type="none" w="med" len="med"/>
          <a:tailEnd type="none" w="med" len="med"/>
        </a:ln>
        <a:effectLst/>
      </a:spPr>
      <a:bodyPr vert="horz" wrap="square" lIns="90488" tIns="44450" rIns="90488" bIns="4445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
            <a:schemeClr val="bg1"/>
          </a:buClr>
          <a:buSzTx/>
          <a:buFont typeface="Wingdings" pitchFamily="2" charset="2"/>
          <a:buChar char="ü"/>
          <a:tabLst/>
          <a:defRPr kumimoji="0" lang="en-US" sz="2800" b="0" i="0" u="none" strike="noStrike" cap="none" normalizeH="0" baseline="0" smtClean="0">
            <a:ln>
              <a:noFill/>
            </a:ln>
            <a:solidFill>
              <a:schemeClr val="bg1"/>
            </a:solidFill>
            <a:effectLst/>
            <a:latin typeface="Arial" charset="0"/>
          </a:defRPr>
        </a:defPPr>
      </a:lstStyle>
    </a:lnDef>
  </a:objectDefaults>
  <a:extraClrSchemeLst>
    <a:extraClrScheme>
      <a:clrScheme name="USNA NAOE 1">
        <a:dk1>
          <a:srgbClr val="800000"/>
        </a:dk1>
        <a:lt1>
          <a:srgbClr val="FFFFFF"/>
        </a:lt1>
        <a:dk2>
          <a:srgbClr val="000000"/>
        </a:dk2>
        <a:lt2>
          <a:srgbClr val="FFFFCC"/>
        </a:lt2>
        <a:accent1>
          <a:srgbClr val="777777"/>
        </a:accent1>
        <a:accent2>
          <a:srgbClr val="0033CC"/>
        </a:accent2>
        <a:accent3>
          <a:srgbClr val="AAAAAA"/>
        </a:accent3>
        <a:accent4>
          <a:srgbClr val="DADADA"/>
        </a:accent4>
        <a:accent5>
          <a:srgbClr val="BDBDBD"/>
        </a:accent5>
        <a:accent6>
          <a:srgbClr val="002DB9"/>
        </a:accent6>
        <a:hlink>
          <a:srgbClr val="800000"/>
        </a:hlink>
        <a:folHlink>
          <a:srgbClr val="660066"/>
        </a:folHlink>
      </a:clrScheme>
      <a:clrMap bg1="dk2" tx1="lt1" bg2="dk1" tx2="lt2" accent1="accent1" accent2="accent2" accent3="accent3" accent4="accent4" accent5="accent5" accent6="accent6" hlink="hlink" folHlink="folHlink"/>
    </a:extraClrScheme>
    <a:extraClrScheme>
      <a:clrScheme name="USNA NAOE 2">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FF9966"/>
        </a:hlink>
        <a:folHlink>
          <a:srgbClr val="FFCC66"/>
        </a:folHlink>
      </a:clrScheme>
      <a:clrMap bg1="lt1" tx1="dk1" bg2="lt2" tx2="dk2" accent1="accent1" accent2="accent2" accent3="accent3" accent4="accent4" accent5="accent5" accent6="accent6" hlink="hlink" folHlink="folHlink"/>
    </a:extraClrScheme>
    <a:extraClrScheme>
      <a:clrScheme name="USNA NAOE 3">
        <a:dk1>
          <a:srgbClr val="000000"/>
        </a:dk1>
        <a:lt1>
          <a:srgbClr val="FFFFFF"/>
        </a:lt1>
        <a:dk2>
          <a:srgbClr val="000000"/>
        </a:dk2>
        <a:lt2>
          <a:srgbClr val="CBCBCB"/>
        </a:lt2>
        <a:accent1>
          <a:srgbClr val="C0C0C0"/>
        </a:accent1>
        <a:accent2>
          <a:srgbClr val="DDDDDD"/>
        </a:accent2>
        <a:accent3>
          <a:srgbClr val="FFFFFF"/>
        </a:accent3>
        <a:accent4>
          <a:srgbClr val="000000"/>
        </a:accent4>
        <a:accent5>
          <a:srgbClr val="DCDCDC"/>
        </a:accent5>
        <a:accent6>
          <a:srgbClr val="C8C8C8"/>
        </a:accent6>
        <a:hlink>
          <a:srgbClr val="5F5F5F"/>
        </a:hlink>
        <a:folHlink>
          <a:srgbClr val="DDDDD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Clouds</Template>
  <TotalTime>1812</TotalTime>
  <Words>1955</Words>
  <Application>Microsoft Office PowerPoint</Application>
  <PresentationFormat>On-screen Show (4:3)</PresentationFormat>
  <Paragraphs>489</Paragraphs>
  <Slides>43</Slides>
  <Notes>19</Notes>
  <HiddenSlides>0</HiddenSlides>
  <MMClips>0</MMClips>
  <ScaleCrop>false</ScaleCrop>
  <HeadingPairs>
    <vt:vector size="6" baseType="variant">
      <vt:variant>
        <vt:lpstr>Theme</vt:lpstr>
      </vt:variant>
      <vt:variant>
        <vt:i4>1</vt:i4>
      </vt:variant>
      <vt:variant>
        <vt:lpstr>Embedded OLE Servers</vt:lpstr>
      </vt:variant>
      <vt:variant>
        <vt:i4>4</vt:i4>
      </vt:variant>
      <vt:variant>
        <vt:lpstr>Slide Titles</vt:lpstr>
      </vt:variant>
      <vt:variant>
        <vt:i4>43</vt:i4>
      </vt:variant>
    </vt:vector>
  </HeadingPairs>
  <TitlesOfParts>
    <vt:vector size="48" baseType="lpstr">
      <vt:lpstr>USNA NAOE</vt:lpstr>
      <vt:lpstr>Drawing</vt:lpstr>
      <vt:lpstr>Document</vt:lpstr>
      <vt:lpstr>Equation</vt:lpstr>
      <vt:lpstr>Microsoft Equation 3.0</vt:lpstr>
      <vt:lpstr>Slide 1</vt:lpstr>
      <vt:lpstr>Slide 2</vt:lpstr>
      <vt:lpstr>Slide 3</vt:lpstr>
      <vt:lpstr>Sketch</vt:lpstr>
      <vt:lpstr>Sections 1.2 </vt:lpstr>
      <vt:lpstr>Dependent / Independent Variables</vt:lpstr>
      <vt:lpstr>Sections 1.3</vt:lpstr>
      <vt:lpstr>Slide 8</vt:lpstr>
      <vt:lpstr>Section 1.4</vt:lpstr>
      <vt:lpstr>Slide 10</vt:lpstr>
      <vt:lpstr>Unit Analysis</vt:lpstr>
      <vt:lpstr>Section 1.5</vt:lpstr>
      <vt:lpstr>Slide 13</vt:lpstr>
      <vt:lpstr>General Problem Solving Technique</vt:lpstr>
      <vt:lpstr>Section 1.6</vt:lpstr>
      <vt:lpstr>Slide 16</vt:lpstr>
      <vt:lpstr>Section 1.7</vt:lpstr>
      <vt:lpstr>Slide 18</vt:lpstr>
      <vt:lpstr>Scalars and Vectors</vt:lpstr>
      <vt:lpstr>Vectors</vt:lpstr>
      <vt:lpstr>Slide 21</vt:lpstr>
      <vt:lpstr>Slide 22</vt:lpstr>
      <vt:lpstr>Slide 23</vt:lpstr>
      <vt:lpstr>Slide 24</vt:lpstr>
      <vt:lpstr>Static Equilibrium </vt:lpstr>
      <vt:lpstr>Hydrostatic Pressure </vt:lpstr>
      <vt:lpstr>Slide 27</vt:lpstr>
      <vt:lpstr>Slide 28</vt:lpstr>
      <vt:lpstr>Slide 29</vt:lpstr>
      <vt:lpstr>Slide 30</vt:lpstr>
      <vt:lpstr>Mathematical Moments and  the Parallel Axis Theorem</vt:lpstr>
      <vt:lpstr>Translational vs. Rotational Motion</vt:lpstr>
      <vt:lpstr>Slide 33</vt:lpstr>
      <vt:lpstr>Section 1.9</vt:lpstr>
      <vt:lpstr>Slide 35</vt:lpstr>
      <vt:lpstr>Pressure Prediction</vt:lpstr>
      <vt:lpstr>Example Problem</vt:lpstr>
      <vt:lpstr> Answer:</vt:lpstr>
      <vt:lpstr>Answer:</vt:lpstr>
      <vt:lpstr>Example Problem</vt:lpstr>
      <vt:lpstr>Example Answer</vt:lpstr>
      <vt:lpstr>Example Problem</vt:lpstr>
      <vt:lpstr>Example Answer</vt:lpstr>
    </vt:vector>
  </TitlesOfParts>
  <Company>USNA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NA&amp;OE</dc:creator>
  <cp:lastModifiedBy>J. Mitch Stubblefield</cp:lastModifiedBy>
  <cp:revision>99</cp:revision>
  <cp:lastPrinted>1601-01-01T00:00:00Z</cp:lastPrinted>
  <dcterms:created xsi:type="dcterms:W3CDTF">2001-09-05T19:21:40Z</dcterms:created>
  <dcterms:modified xsi:type="dcterms:W3CDTF">2010-01-12T21:32:09Z</dcterms:modified>
</cp:coreProperties>
</file>